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20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824916-C18B-CA4C-AA93-F023D2A64852}" type="doc">
      <dgm:prSet loTypeId="urn:microsoft.com/office/officeart/2005/8/layout/radial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984F1D-3B2A-4442-8178-4EA8D6A62534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Референдум</a:t>
          </a:r>
        </a:p>
      </dgm:t>
    </dgm:pt>
    <dgm:pt modelId="{9FE5FD6F-7973-654E-9543-C62098F7CCB3}" type="parTrans" cxnId="{3D51D58D-1062-6848-A8A7-19ECB44DABE5}">
      <dgm:prSet/>
      <dgm:spPr/>
      <dgm:t>
        <a:bodyPr/>
        <a:lstStyle/>
        <a:p>
          <a:endParaRPr lang="ru-RU"/>
        </a:p>
      </dgm:t>
    </dgm:pt>
    <dgm:pt modelId="{7D26DF80-A7D9-1B47-A3A7-9621190F4B60}" type="sibTrans" cxnId="{3D51D58D-1062-6848-A8A7-19ECB44DABE5}">
      <dgm:prSet/>
      <dgm:spPr/>
      <dgm:t>
        <a:bodyPr/>
        <a:lstStyle/>
        <a:p>
          <a:endParaRPr lang="ru-RU"/>
        </a:p>
      </dgm:t>
    </dgm:pt>
    <dgm:pt modelId="{6F8CF13D-DABF-2348-ABF7-DF0B675250E5}">
      <dgm:prSet phldrT="[Текст]"/>
      <dgm:spPr/>
      <dgm:t>
        <a:bodyPr/>
        <a:lstStyle/>
        <a:p>
          <a:r>
            <a:rPr lang="ru-RU" dirty="0" smtClean="0"/>
            <a:t>Проводится местный референдум  </a:t>
          </a:r>
          <a:endParaRPr lang="ru-RU" dirty="0"/>
        </a:p>
      </dgm:t>
    </dgm:pt>
    <dgm:pt modelId="{17D0C67F-67B9-2140-9085-9A8F06A95341}" type="parTrans" cxnId="{AB6DFC0B-AE9F-AD4B-BEB7-BCCA630FBB7F}">
      <dgm:prSet/>
      <dgm:spPr/>
      <dgm:t>
        <a:bodyPr/>
        <a:lstStyle/>
        <a:p>
          <a:endParaRPr lang="ru-RU"/>
        </a:p>
      </dgm:t>
    </dgm:pt>
    <dgm:pt modelId="{7E5F8468-2E40-C941-9ED7-784C7665B01C}" type="sibTrans" cxnId="{AB6DFC0B-AE9F-AD4B-BEB7-BCCA630FBB7F}">
      <dgm:prSet/>
      <dgm:spPr/>
      <dgm:t>
        <a:bodyPr/>
        <a:lstStyle/>
        <a:p>
          <a:endParaRPr lang="ru-RU"/>
        </a:p>
      </dgm:t>
    </dgm:pt>
    <dgm:pt modelId="{12C32330-0D85-8948-AC13-3207C7AC870D}">
      <dgm:prSet phldrT="[Текст]"/>
      <dgm:spPr/>
      <dgm:t>
        <a:bodyPr/>
        <a:lstStyle/>
        <a:p>
          <a:r>
            <a:rPr lang="ru-RU" dirty="0" smtClean="0"/>
            <a:t>Решение, принятое на референдуме, обязательно для всех</a:t>
          </a:r>
          <a:endParaRPr lang="ru-RU" dirty="0"/>
        </a:p>
      </dgm:t>
    </dgm:pt>
    <dgm:pt modelId="{F2920FF7-75F7-2849-AB0B-F71A38E9DD53}" type="parTrans" cxnId="{05B0735C-335F-3F43-82A1-D89C1965CAEB}">
      <dgm:prSet/>
      <dgm:spPr/>
      <dgm:t>
        <a:bodyPr/>
        <a:lstStyle/>
        <a:p>
          <a:endParaRPr lang="ru-RU"/>
        </a:p>
      </dgm:t>
    </dgm:pt>
    <dgm:pt modelId="{2746F888-3B7F-F94B-80FE-1DE1A4FC8393}" type="sibTrans" cxnId="{05B0735C-335F-3F43-82A1-D89C1965CAEB}">
      <dgm:prSet/>
      <dgm:spPr/>
      <dgm:t>
        <a:bodyPr/>
        <a:lstStyle/>
        <a:p>
          <a:endParaRPr lang="ru-RU"/>
        </a:p>
      </dgm:t>
    </dgm:pt>
    <dgm:pt modelId="{6F2A01E9-A6DB-8044-B687-C52D277DC50F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100" dirty="0" smtClean="0"/>
            <a:t>Разовый платеж</a:t>
          </a:r>
          <a:endParaRPr lang="ru-RU" sz="1100" dirty="0"/>
        </a:p>
      </dgm:t>
    </dgm:pt>
    <dgm:pt modelId="{5FAF68C0-DDF0-9C43-A25C-666C1255D46C}" type="parTrans" cxnId="{95CCFC7E-1519-C644-9CCC-2EFF148F4F61}">
      <dgm:prSet/>
      <dgm:spPr/>
      <dgm:t>
        <a:bodyPr/>
        <a:lstStyle/>
        <a:p>
          <a:endParaRPr lang="ru-RU"/>
        </a:p>
      </dgm:t>
    </dgm:pt>
    <dgm:pt modelId="{B684409C-5FB4-D447-B119-BAAB2D2D8B69}" type="sibTrans" cxnId="{95CCFC7E-1519-C644-9CCC-2EFF148F4F61}">
      <dgm:prSet/>
      <dgm:spPr/>
      <dgm:t>
        <a:bodyPr/>
        <a:lstStyle/>
        <a:p>
          <a:endParaRPr lang="ru-RU"/>
        </a:p>
      </dgm:t>
    </dgm:pt>
    <dgm:pt modelId="{F6639A3C-7FAF-AD43-937A-648D442DC6C6}">
      <dgm:prSet phldrT="[Текст]"/>
      <dgm:spPr/>
      <dgm:t>
        <a:bodyPr/>
        <a:lstStyle/>
        <a:p>
          <a:r>
            <a:rPr lang="ru-RU" dirty="0" smtClean="0"/>
            <a:t>Одинаковый и однократный для всех платеж</a:t>
          </a:r>
          <a:endParaRPr lang="ru-RU" dirty="0"/>
        </a:p>
      </dgm:t>
    </dgm:pt>
    <dgm:pt modelId="{415EF565-AF60-D149-80B0-13E37632C057}" type="parTrans" cxnId="{BAA2130E-1AF2-1944-91F2-7F878A9BFEC0}">
      <dgm:prSet/>
      <dgm:spPr/>
      <dgm:t>
        <a:bodyPr/>
        <a:lstStyle/>
        <a:p>
          <a:endParaRPr lang="ru-RU"/>
        </a:p>
      </dgm:t>
    </dgm:pt>
    <dgm:pt modelId="{83661198-F32B-2B4C-A672-5A21DD790AFF}" type="sibTrans" cxnId="{BAA2130E-1AF2-1944-91F2-7F878A9BFEC0}">
      <dgm:prSet/>
      <dgm:spPr/>
      <dgm:t>
        <a:bodyPr/>
        <a:lstStyle/>
        <a:p>
          <a:endParaRPr lang="ru-RU"/>
        </a:p>
      </dgm:t>
    </dgm:pt>
    <dgm:pt modelId="{02AD63F9-D4CC-7043-BDA4-BFA8C13C1475}">
      <dgm:prSet phldrT="[Текст]"/>
      <dgm:spPr/>
      <dgm:t>
        <a:bodyPr/>
        <a:lstStyle/>
        <a:p>
          <a:r>
            <a:rPr lang="ru-RU" dirty="0" smtClean="0"/>
            <a:t>Для отдельных граждан (не более 30% от общего числа жителей) размер платежа может быть уменьшен</a:t>
          </a:r>
          <a:endParaRPr lang="ru-RU" dirty="0"/>
        </a:p>
      </dgm:t>
    </dgm:pt>
    <dgm:pt modelId="{862C2FB2-F435-194C-9CAB-FF53C778EE1A}" type="parTrans" cxnId="{841BEA35-ED25-1949-8925-ABD57B025AAE}">
      <dgm:prSet/>
      <dgm:spPr/>
      <dgm:t>
        <a:bodyPr/>
        <a:lstStyle/>
        <a:p>
          <a:endParaRPr lang="ru-RU"/>
        </a:p>
      </dgm:t>
    </dgm:pt>
    <dgm:pt modelId="{587DFDF2-BB93-7D4A-A044-417447892EB5}" type="sibTrans" cxnId="{841BEA35-ED25-1949-8925-ABD57B025AAE}">
      <dgm:prSet/>
      <dgm:spPr/>
      <dgm:t>
        <a:bodyPr/>
        <a:lstStyle/>
        <a:p>
          <a:endParaRPr lang="ru-RU"/>
        </a:p>
      </dgm:t>
    </dgm:pt>
    <dgm:pt modelId="{6AF40BAC-98DC-164A-9D46-A4E0BCA7E130}">
      <dgm:prSet phldrT="[Текст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ru-RU" dirty="0" smtClean="0"/>
            <a:t>Целевые платежи</a:t>
          </a:r>
          <a:endParaRPr lang="ru-RU" dirty="0"/>
        </a:p>
      </dgm:t>
    </dgm:pt>
    <dgm:pt modelId="{72996B9C-414D-EA48-9FBC-FAE42D16B62E}" type="parTrans" cxnId="{5D0C35B3-4FEC-584D-BDC0-1EF163F438EE}">
      <dgm:prSet/>
      <dgm:spPr/>
      <dgm:t>
        <a:bodyPr/>
        <a:lstStyle/>
        <a:p>
          <a:endParaRPr lang="ru-RU"/>
        </a:p>
      </dgm:t>
    </dgm:pt>
    <dgm:pt modelId="{C0478D46-2FFE-8445-A09E-77D69679A1E9}" type="sibTrans" cxnId="{5D0C35B3-4FEC-584D-BDC0-1EF163F438EE}">
      <dgm:prSet/>
      <dgm:spPr/>
      <dgm:t>
        <a:bodyPr/>
        <a:lstStyle/>
        <a:p>
          <a:endParaRPr lang="ru-RU"/>
        </a:p>
      </dgm:t>
    </dgm:pt>
    <dgm:pt modelId="{B9E57D49-C4F2-3D42-9CCB-D947394B728E}">
      <dgm:prSet phldrT="[Текст]"/>
      <dgm:spPr/>
      <dgm:t>
        <a:bodyPr/>
        <a:lstStyle/>
        <a:p>
          <a:r>
            <a:rPr lang="ru-RU" dirty="0" smtClean="0"/>
            <a:t>Только на решение конкретных вопросов местного значения</a:t>
          </a:r>
          <a:endParaRPr lang="ru-RU" dirty="0"/>
        </a:p>
      </dgm:t>
    </dgm:pt>
    <dgm:pt modelId="{ED515CD8-536F-3548-AB75-D1F31CE87D6E}" type="parTrans" cxnId="{D267F35A-3273-2947-98B3-BB36A546EC82}">
      <dgm:prSet/>
      <dgm:spPr/>
      <dgm:t>
        <a:bodyPr/>
        <a:lstStyle/>
        <a:p>
          <a:endParaRPr lang="ru-RU"/>
        </a:p>
      </dgm:t>
    </dgm:pt>
    <dgm:pt modelId="{C55A2866-B073-874B-98A2-B7965BBDD9DE}" type="sibTrans" cxnId="{D267F35A-3273-2947-98B3-BB36A546EC82}">
      <dgm:prSet/>
      <dgm:spPr/>
      <dgm:t>
        <a:bodyPr/>
        <a:lstStyle/>
        <a:p>
          <a:endParaRPr lang="ru-RU"/>
        </a:p>
      </dgm:t>
    </dgm:pt>
    <dgm:pt modelId="{54A9CD81-AFFC-214E-921D-36070CC1B0D7}">
      <dgm:prSet phldrT="[Текст]"/>
      <dgm:spPr/>
      <dgm:t>
        <a:bodyPr/>
        <a:lstStyle/>
        <a:p>
          <a:endParaRPr lang="ru-RU" dirty="0"/>
        </a:p>
      </dgm:t>
    </dgm:pt>
    <dgm:pt modelId="{490456CE-FA70-C846-80B4-DAAEEBB27F3B}" type="parTrans" cxnId="{58F94852-3B99-7D41-8004-F29E177482EB}">
      <dgm:prSet/>
      <dgm:spPr/>
      <dgm:t>
        <a:bodyPr/>
        <a:lstStyle/>
        <a:p>
          <a:endParaRPr lang="ru-RU"/>
        </a:p>
      </dgm:t>
    </dgm:pt>
    <dgm:pt modelId="{A4FE9D0E-9BCC-BB4C-8CAE-8017887C8F78}" type="sibTrans" cxnId="{58F94852-3B99-7D41-8004-F29E177482EB}">
      <dgm:prSet/>
      <dgm:spPr/>
      <dgm:t>
        <a:bodyPr/>
        <a:lstStyle/>
        <a:p>
          <a:endParaRPr lang="ru-RU"/>
        </a:p>
      </dgm:t>
    </dgm:pt>
    <dgm:pt modelId="{F72C135C-A136-5140-8C39-D8D2C29BA2B1}">
      <dgm:prSet phldrT="[Текст]"/>
      <dgm:spPr/>
      <dgm:t>
        <a:bodyPr/>
        <a:lstStyle/>
        <a:p>
          <a:endParaRPr lang="ru-RU" dirty="0"/>
        </a:p>
      </dgm:t>
    </dgm:pt>
    <dgm:pt modelId="{A825662F-A9FC-7E48-9A85-FD4473C36F5B}" type="parTrans" cxnId="{7526428A-F858-CE4B-B14A-663393B1445A}">
      <dgm:prSet/>
      <dgm:spPr/>
      <dgm:t>
        <a:bodyPr/>
        <a:lstStyle/>
        <a:p>
          <a:endParaRPr lang="ru-RU"/>
        </a:p>
      </dgm:t>
    </dgm:pt>
    <dgm:pt modelId="{D26AAE02-D0A5-C445-A810-0B4556CD8218}" type="sibTrans" cxnId="{7526428A-F858-CE4B-B14A-663393B1445A}">
      <dgm:prSet/>
      <dgm:spPr/>
      <dgm:t>
        <a:bodyPr/>
        <a:lstStyle/>
        <a:p>
          <a:endParaRPr lang="ru-RU"/>
        </a:p>
      </dgm:t>
    </dgm:pt>
    <dgm:pt modelId="{ACFA9020-FC54-484F-8F83-5C649973A0BB}" type="pres">
      <dgm:prSet presAssocID="{1C824916-C18B-CA4C-AA93-F023D2A6485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0C0B1E-F8FB-6741-A82A-3409FA874D68}" type="pres">
      <dgm:prSet presAssocID="{1C824916-C18B-CA4C-AA93-F023D2A64852}" presName="cycle" presStyleCnt="0"/>
      <dgm:spPr/>
    </dgm:pt>
    <dgm:pt modelId="{A355CD0F-6107-7A48-8E00-6A6A0C2046C7}" type="pres">
      <dgm:prSet presAssocID="{1C824916-C18B-CA4C-AA93-F023D2A64852}" presName="centerShape" presStyleCnt="0"/>
      <dgm:spPr/>
    </dgm:pt>
    <dgm:pt modelId="{DA257C03-D794-1D44-AFCC-F5E7F35C1378}" type="pres">
      <dgm:prSet presAssocID="{1C824916-C18B-CA4C-AA93-F023D2A64852}" presName="connSite" presStyleLbl="node1" presStyleIdx="0" presStyleCnt="4"/>
      <dgm:spPr/>
    </dgm:pt>
    <dgm:pt modelId="{DD77F3B0-1B71-7149-9919-442C2E29AFC2}" type="pres">
      <dgm:prSet presAssocID="{1C824916-C18B-CA4C-AA93-F023D2A64852}" presName="visible" presStyleLbl="nod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1"/>
          </a:solidFill>
        </a:ln>
      </dgm:spPr>
    </dgm:pt>
    <dgm:pt modelId="{65B59F3F-EA7C-D548-8B0A-2A2F62A21085}" type="pres">
      <dgm:prSet presAssocID="{9FE5FD6F-7973-654E-9543-C62098F7CCB3}" presName="Name25" presStyleLbl="parChTrans1D1" presStyleIdx="0" presStyleCnt="3"/>
      <dgm:spPr/>
      <dgm:t>
        <a:bodyPr/>
        <a:lstStyle/>
        <a:p>
          <a:endParaRPr lang="ru-RU"/>
        </a:p>
      </dgm:t>
    </dgm:pt>
    <dgm:pt modelId="{F8FEACE6-88DB-9945-B76E-B05238C7DC36}" type="pres">
      <dgm:prSet presAssocID="{3B984F1D-3B2A-4442-8178-4EA8D6A62534}" presName="node" presStyleCnt="0"/>
      <dgm:spPr/>
    </dgm:pt>
    <dgm:pt modelId="{FF4D7C57-03EF-A34A-BF2D-779864A4805D}" type="pres">
      <dgm:prSet presAssocID="{3B984F1D-3B2A-4442-8178-4EA8D6A62534}" presName="parentNode" presStyleLbl="node1" presStyleIdx="1" presStyleCnt="4" custScaleX="1061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5BFE7-7E3B-A64B-9EC3-477FDF47E1F9}" type="pres">
      <dgm:prSet presAssocID="{3B984F1D-3B2A-4442-8178-4EA8D6A62534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F337F-A39D-A544-8C16-41122BA093CA}" type="pres">
      <dgm:prSet presAssocID="{5FAF68C0-DDF0-9C43-A25C-666C1255D46C}" presName="Name25" presStyleLbl="parChTrans1D1" presStyleIdx="1" presStyleCnt="3"/>
      <dgm:spPr/>
      <dgm:t>
        <a:bodyPr/>
        <a:lstStyle/>
        <a:p>
          <a:endParaRPr lang="ru-RU"/>
        </a:p>
      </dgm:t>
    </dgm:pt>
    <dgm:pt modelId="{07CF093D-2856-7B49-95F1-A155AFB67BC3}" type="pres">
      <dgm:prSet presAssocID="{6F2A01E9-A6DB-8044-B687-C52D277DC50F}" presName="node" presStyleCnt="0"/>
      <dgm:spPr/>
    </dgm:pt>
    <dgm:pt modelId="{EE89186F-9461-6E46-B9D5-86A8798D4B30}" type="pres">
      <dgm:prSet presAssocID="{6F2A01E9-A6DB-8044-B687-C52D277DC50F}" presName="parentNode" presStyleLbl="node1" presStyleIdx="2" presStyleCnt="4" custScaleX="106548" custScaleY="105805" custLinFactNeighborX="273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3F98F-A779-2A44-BABB-B0A4EAF15148}" type="pres">
      <dgm:prSet presAssocID="{6F2A01E9-A6DB-8044-B687-C52D277DC50F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29831-75D5-5042-9C75-711268A3EB1C}" type="pres">
      <dgm:prSet presAssocID="{72996B9C-414D-EA48-9FBC-FAE42D16B62E}" presName="Name25" presStyleLbl="parChTrans1D1" presStyleIdx="2" presStyleCnt="3"/>
      <dgm:spPr/>
      <dgm:t>
        <a:bodyPr/>
        <a:lstStyle/>
        <a:p>
          <a:endParaRPr lang="ru-RU"/>
        </a:p>
      </dgm:t>
    </dgm:pt>
    <dgm:pt modelId="{605B1210-09A7-8B40-A2CC-EF2CABF8729F}" type="pres">
      <dgm:prSet presAssocID="{6AF40BAC-98DC-164A-9D46-A4E0BCA7E130}" presName="node" presStyleCnt="0"/>
      <dgm:spPr/>
    </dgm:pt>
    <dgm:pt modelId="{9B98AFB4-3637-9346-8289-E46322DC4EF7}" type="pres">
      <dgm:prSet presAssocID="{6AF40BAC-98DC-164A-9D46-A4E0BCA7E13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7A414-CEF9-5242-9E1E-D26EC5D71B49}" type="pres">
      <dgm:prSet presAssocID="{6AF40BAC-98DC-164A-9D46-A4E0BCA7E13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4F60C-E3E1-BE45-B5E3-836AF5A4571C}" type="presOf" srcId="{6F2A01E9-A6DB-8044-B687-C52D277DC50F}" destId="{EE89186F-9461-6E46-B9D5-86A8798D4B30}" srcOrd="0" destOrd="0" presId="urn:microsoft.com/office/officeart/2005/8/layout/radial2"/>
    <dgm:cxn modelId="{A02D027C-D9AA-B944-A2A3-BC90EE0DF78E}" type="presOf" srcId="{5FAF68C0-DDF0-9C43-A25C-666C1255D46C}" destId="{BE6F337F-A39D-A544-8C16-41122BA093CA}" srcOrd="0" destOrd="0" presId="urn:microsoft.com/office/officeart/2005/8/layout/radial2"/>
    <dgm:cxn modelId="{05B0735C-335F-3F43-82A1-D89C1965CAEB}" srcId="{3B984F1D-3B2A-4442-8178-4EA8D6A62534}" destId="{12C32330-0D85-8948-AC13-3207C7AC870D}" srcOrd="2" destOrd="0" parTransId="{F2920FF7-75F7-2849-AB0B-F71A38E9DD53}" sibTransId="{2746F888-3B7F-F94B-80FE-1DE1A4FC8393}"/>
    <dgm:cxn modelId="{841BEA35-ED25-1949-8925-ABD57B025AAE}" srcId="{6F2A01E9-A6DB-8044-B687-C52D277DC50F}" destId="{02AD63F9-D4CC-7043-BDA4-BFA8C13C1475}" srcOrd="2" destOrd="0" parTransId="{862C2FB2-F435-194C-9CAB-FF53C778EE1A}" sibTransId="{587DFDF2-BB93-7D4A-A044-417447892EB5}"/>
    <dgm:cxn modelId="{D267F35A-3273-2947-98B3-BB36A546EC82}" srcId="{6AF40BAC-98DC-164A-9D46-A4E0BCA7E130}" destId="{B9E57D49-C4F2-3D42-9CCB-D947394B728E}" srcOrd="0" destOrd="0" parTransId="{ED515CD8-536F-3548-AB75-D1F31CE87D6E}" sibTransId="{C55A2866-B073-874B-98A2-B7965BBDD9DE}"/>
    <dgm:cxn modelId="{E488A1C6-A12D-8848-BDC6-413AA7BA72CF}" type="presOf" srcId="{1C824916-C18B-CA4C-AA93-F023D2A64852}" destId="{ACFA9020-FC54-484F-8F83-5C649973A0BB}" srcOrd="0" destOrd="0" presId="urn:microsoft.com/office/officeart/2005/8/layout/radial2"/>
    <dgm:cxn modelId="{58F94852-3B99-7D41-8004-F29E177482EB}" srcId="{3B984F1D-3B2A-4442-8178-4EA8D6A62534}" destId="{54A9CD81-AFFC-214E-921D-36070CC1B0D7}" srcOrd="1" destOrd="0" parTransId="{490456CE-FA70-C846-80B4-DAAEEBB27F3B}" sibTransId="{A4FE9D0E-9BCC-BB4C-8CAE-8017887C8F78}"/>
    <dgm:cxn modelId="{95CCFC7E-1519-C644-9CCC-2EFF148F4F61}" srcId="{1C824916-C18B-CA4C-AA93-F023D2A64852}" destId="{6F2A01E9-A6DB-8044-B687-C52D277DC50F}" srcOrd="1" destOrd="0" parTransId="{5FAF68C0-DDF0-9C43-A25C-666C1255D46C}" sibTransId="{B684409C-5FB4-D447-B119-BAAB2D2D8B69}"/>
    <dgm:cxn modelId="{E9CCDB2D-FE76-C64F-AF27-F6DBE4DF6ED8}" type="presOf" srcId="{F72C135C-A136-5140-8C39-D8D2C29BA2B1}" destId="{A2B3F98F-A779-2A44-BABB-B0A4EAF15148}" srcOrd="0" destOrd="1" presId="urn:microsoft.com/office/officeart/2005/8/layout/radial2"/>
    <dgm:cxn modelId="{34E428A5-46F7-C949-B29B-97BA35DEA4BF}" type="presOf" srcId="{6F8CF13D-DABF-2348-ABF7-DF0B675250E5}" destId="{4BB5BFE7-7E3B-A64B-9EC3-477FDF47E1F9}" srcOrd="0" destOrd="0" presId="urn:microsoft.com/office/officeart/2005/8/layout/radial2"/>
    <dgm:cxn modelId="{5D0C35B3-4FEC-584D-BDC0-1EF163F438EE}" srcId="{1C824916-C18B-CA4C-AA93-F023D2A64852}" destId="{6AF40BAC-98DC-164A-9D46-A4E0BCA7E130}" srcOrd="2" destOrd="0" parTransId="{72996B9C-414D-EA48-9FBC-FAE42D16B62E}" sibTransId="{C0478D46-2FFE-8445-A09E-77D69679A1E9}"/>
    <dgm:cxn modelId="{3D51D58D-1062-6848-A8A7-19ECB44DABE5}" srcId="{1C824916-C18B-CA4C-AA93-F023D2A64852}" destId="{3B984F1D-3B2A-4442-8178-4EA8D6A62534}" srcOrd="0" destOrd="0" parTransId="{9FE5FD6F-7973-654E-9543-C62098F7CCB3}" sibTransId="{7D26DF80-A7D9-1B47-A3A7-9621190F4B60}"/>
    <dgm:cxn modelId="{27E51ED3-4CCA-8F44-8453-37E296E7E4B1}" type="presOf" srcId="{9FE5FD6F-7973-654E-9543-C62098F7CCB3}" destId="{65B59F3F-EA7C-D548-8B0A-2A2F62A21085}" srcOrd="0" destOrd="0" presId="urn:microsoft.com/office/officeart/2005/8/layout/radial2"/>
    <dgm:cxn modelId="{3DB39101-9039-B843-AEBA-AFCA1158A08C}" type="presOf" srcId="{54A9CD81-AFFC-214E-921D-36070CC1B0D7}" destId="{4BB5BFE7-7E3B-A64B-9EC3-477FDF47E1F9}" srcOrd="0" destOrd="1" presId="urn:microsoft.com/office/officeart/2005/8/layout/radial2"/>
    <dgm:cxn modelId="{101BD885-BBF7-9C43-911B-B707D5FA67A1}" type="presOf" srcId="{6AF40BAC-98DC-164A-9D46-A4E0BCA7E130}" destId="{9B98AFB4-3637-9346-8289-E46322DC4EF7}" srcOrd="0" destOrd="0" presId="urn:microsoft.com/office/officeart/2005/8/layout/radial2"/>
    <dgm:cxn modelId="{E050032A-1474-894F-92E1-F67EFE4C74A6}" type="presOf" srcId="{72996B9C-414D-EA48-9FBC-FAE42D16B62E}" destId="{D6D29831-75D5-5042-9C75-711268A3EB1C}" srcOrd="0" destOrd="0" presId="urn:microsoft.com/office/officeart/2005/8/layout/radial2"/>
    <dgm:cxn modelId="{BA22BC24-7D86-BF4F-AB14-2D80ED6B55F6}" type="presOf" srcId="{12C32330-0D85-8948-AC13-3207C7AC870D}" destId="{4BB5BFE7-7E3B-A64B-9EC3-477FDF47E1F9}" srcOrd="0" destOrd="2" presId="urn:microsoft.com/office/officeart/2005/8/layout/radial2"/>
    <dgm:cxn modelId="{6E03F711-D5C9-7F48-98EB-A2EDCCC44A54}" type="presOf" srcId="{3B984F1D-3B2A-4442-8178-4EA8D6A62534}" destId="{FF4D7C57-03EF-A34A-BF2D-779864A4805D}" srcOrd="0" destOrd="0" presId="urn:microsoft.com/office/officeart/2005/8/layout/radial2"/>
    <dgm:cxn modelId="{E8933AFF-6070-3E4A-B4E5-0ED138089555}" type="presOf" srcId="{F6639A3C-7FAF-AD43-937A-648D442DC6C6}" destId="{A2B3F98F-A779-2A44-BABB-B0A4EAF15148}" srcOrd="0" destOrd="0" presId="urn:microsoft.com/office/officeart/2005/8/layout/radial2"/>
    <dgm:cxn modelId="{D3D2841B-BB7F-A447-B123-EAE04E8D9A93}" type="presOf" srcId="{B9E57D49-C4F2-3D42-9CCB-D947394B728E}" destId="{E6B7A414-CEF9-5242-9E1E-D26EC5D71B49}" srcOrd="0" destOrd="0" presId="urn:microsoft.com/office/officeart/2005/8/layout/radial2"/>
    <dgm:cxn modelId="{AB6DFC0B-AE9F-AD4B-BEB7-BCCA630FBB7F}" srcId="{3B984F1D-3B2A-4442-8178-4EA8D6A62534}" destId="{6F8CF13D-DABF-2348-ABF7-DF0B675250E5}" srcOrd="0" destOrd="0" parTransId="{17D0C67F-67B9-2140-9085-9A8F06A95341}" sibTransId="{7E5F8468-2E40-C941-9ED7-784C7665B01C}"/>
    <dgm:cxn modelId="{5E604296-317C-9B45-B6F9-B3FAA58D2E8B}" type="presOf" srcId="{02AD63F9-D4CC-7043-BDA4-BFA8C13C1475}" destId="{A2B3F98F-A779-2A44-BABB-B0A4EAF15148}" srcOrd="0" destOrd="2" presId="urn:microsoft.com/office/officeart/2005/8/layout/radial2"/>
    <dgm:cxn modelId="{BAA2130E-1AF2-1944-91F2-7F878A9BFEC0}" srcId="{6F2A01E9-A6DB-8044-B687-C52D277DC50F}" destId="{F6639A3C-7FAF-AD43-937A-648D442DC6C6}" srcOrd="0" destOrd="0" parTransId="{415EF565-AF60-D149-80B0-13E37632C057}" sibTransId="{83661198-F32B-2B4C-A672-5A21DD790AFF}"/>
    <dgm:cxn modelId="{7526428A-F858-CE4B-B14A-663393B1445A}" srcId="{6F2A01E9-A6DB-8044-B687-C52D277DC50F}" destId="{F72C135C-A136-5140-8C39-D8D2C29BA2B1}" srcOrd="1" destOrd="0" parTransId="{A825662F-A9FC-7E48-9A85-FD4473C36F5B}" sibTransId="{D26AAE02-D0A5-C445-A810-0B4556CD8218}"/>
    <dgm:cxn modelId="{C5640791-481C-B84E-A531-3EED65A0857F}" type="presParOf" srcId="{ACFA9020-FC54-484F-8F83-5C649973A0BB}" destId="{020C0B1E-F8FB-6741-A82A-3409FA874D68}" srcOrd="0" destOrd="0" presId="urn:microsoft.com/office/officeart/2005/8/layout/radial2"/>
    <dgm:cxn modelId="{4BA8C79C-7E13-B64D-B3A8-46AB95D54DBF}" type="presParOf" srcId="{020C0B1E-F8FB-6741-A82A-3409FA874D68}" destId="{A355CD0F-6107-7A48-8E00-6A6A0C2046C7}" srcOrd="0" destOrd="0" presId="urn:microsoft.com/office/officeart/2005/8/layout/radial2"/>
    <dgm:cxn modelId="{FDC53580-117F-D944-B9C1-EB48B439A6CF}" type="presParOf" srcId="{A355CD0F-6107-7A48-8E00-6A6A0C2046C7}" destId="{DA257C03-D794-1D44-AFCC-F5E7F35C1378}" srcOrd="0" destOrd="0" presId="urn:microsoft.com/office/officeart/2005/8/layout/radial2"/>
    <dgm:cxn modelId="{EF6B8610-5805-2E4D-B926-9227B3E2E3C7}" type="presParOf" srcId="{A355CD0F-6107-7A48-8E00-6A6A0C2046C7}" destId="{DD77F3B0-1B71-7149-9919-442C2E29AFC2}" srcOrd="1" destOrd="0" presId="urn:microsoft.com/office/officeart/2005/8/layout/radial2"/>
    <dgm:cxn modelId="{0071C8D9-A987-8C4E-B456-0545C0EE57A6}" type="presParOf" srcId="{020C0B1E-F8FB-6741-A82A-3409FA874D68}" destId="{65B59F3F-EA7C-D548-8B0A-2A2F62A21085}" srcOrd="1" destOrd="0" presId="urn:microsoft.com/office/officeart/2005/8/layout/radial2"/>
    <dgm:cxn modelId="{4B93D414-8176-2747-B4F5-ECEE72E86CC7}" type="presParOf" srcId="{020C0B1E-F8FB-6741-A82A-3409FA874D68}" destId="{F8FEACE6-88DB-9945-B76E-B05238C7DC36}" srcOrd="2" destOrd="0" presId="urn:microsoft.com/office/officeart/2005/8/layout/radial2"/>
    <dgm:cxn modelId="{70F532CD-B499-7C4A-9035-D5D3456A7191}" type="presParOf" srcId="{F8FEACE6-88DB-9945-B76E-B05238C7DC36}" destId="{FF4D7C57-03EF-A34A-BF2D-779864A4805D}" srcOrd="0" destOrd="0" presId="urn:microsoft.com/office/officeart/2005/8/layout/radial2"/>
    <dgm:cxn modelId="{86BD3FAF-4B96-364C-9BCF-CC35C45DB67E}" type="presParOf" srcId="{F8FEACE6-88DB-9945-B76E-B05238C7DC36}" destId="{4BB5BFE7-7E3B-A64B-9EC3-477FDF47E1F9}" srcOrd="1" destOrd="0" presId="urn:microsoft.com/office/officeart/2005/8/layout/radial2"/>
    <dgm:cxn modelId="{2F8C91B8-035C-6740-8C38-8DABB3CAE773}" type="presParOf" srcId="{020C0B1E-F8FB-6741-A82A-3409FA874D68}" destId="{BE6F337F-A39D-A544-8C16-41122BA093CA}" srcOrd="3" destOrd="0" presId="urn:microsoft.com/office/officeart/2005/8/layout/radial2"/>
    <dgm:cxn modelId="{24254649-B66A-DE42-97FA-C575EDDD878D}" type="presParOf" srcId="{020C0B1E-F8FB-6741-A82A-3409FA874D68}" destId="{07CF093D-2856-7B49-95F1-A155AFB67BC3}" srcOrd="4" destOrd="0" presId="urn:microsoft.com/office/officeart/2005/8/layout/radial2"/>
    <dgm:cxn modelId="{F9F5BBDA-721C-5746-940F-4DFE17171E01}" type="presParOf" srcId="{07CF093D-2856-7B49-95F1-A155AFB67BC3}" destId="{EE89186F-9461-6E46-B9D5-86A8798D4B30}" srcOrd="0" destOrd="0" presId="urn:microsoft.com/office/officeart/2005/8/layout/radial2"/>
    <dgm:cxn modelId="{6ADB2726-A606-7548-8489-142A94DF8C02}" type="presParOf" srcId="{07CF093D-2856-7B49-95F1-A155AFB67BC3}" destId="{A2B3F98F-A779-2A44-BABB-B0A4EAF15148}" srcOrd="1" destOrd="0" presId="urn:microsoft.com/office/officeart/2005/8/layout/radial2"/>
    <dgm:cxn modelId="{018D99BF-AEDD-2442-B607-2607638151C0}" type="presParOf" srcId="{020C0B1E-F8FB-6741-A82A-3409FA874D68}" destId="{D6D29831-75D5-5042-9C75-711268A3EB1C}" srcOrd="5" destOrd="0" presId="urn:microsoft.com/office/officeart/2005/8/layout/radial2"/>
    <dgm:cxn modelId="{5B8B9A8A-B6F6-314A-A28D-5762C717D993}" type="presParOf" srcId="{020C0B1E-F8FB-6741-A82A-3409FA874D68}" destId="{605B1210-09A7-8B40-A2CC-EF2CABF8729F}" srcOrd="6" destOrd="0" presId="urn:microsoft.com/office/officeart/2005/8/layout/radial2"/>
    <dgm:cxn modelId="{F7C68885-31EC-4C4C-911C-4AE7B9D60CE8}" type="presParOf" srcId="{605B1210-09A7-8B40-A2CC-EF2CABF8729F}" destId="{9B98AFB4-3637-9346-8289-E46322DC4EF7}" srcOrd="0" destOrd="0" presId="urn:microsoft.com/office/officeart/2005/8/layout/radial2"/>
    <dgm:cxn modelId="{783FF184-1236-8045-A057-947424611F4B}" type="presParOf" srcId="{605B1210-09A7-8B40-A2CC-EF2CABF8729F}" destId="{E6B7A414-CEF9-5242-9E1E-D26EC5D71B4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FEB746-3639-CF40-B6FB-27BB81E0DFB9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024D5526-4C87-6942-AF16-AD52736B3AD7}">
      <dgm:prSet phldrT="[Текст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Вовлечение средств граждан в развитие территорий, которые не поступили бы в бюджет в виде налогов</a:t>
          </a:r>
          <a:endParaRPr lang="ru-RU" dirty="0">
            <a:solidFill>
              <a:srgbClr val="000000"/>
            </a:solidFill>
          </a:endParaRPr>
        </a:p>
      </dgm:t>
    </dgm:pt>
    <dgm:pt modelId="{7395884D-EF38-E14B-BD77-C5BCB189AA6F}" type="parTrans" cxnId="{EE8ADF1C-95B3-994A-ACCA-FFE9724161E1}">
      <dgm:prSet/>
      <dgm:spPr/>
      <dgm:t>
        <a:bodyPr/>
        <a:lstStyle/>
        <a:p>
          <a:endParaRPr lang="ru-RU"/>
        </a:p>
      </dgm:t>
    </dgm:pt>
    <dgm:pt modelId="{24E3CD0C-968C-6B4C-9578-DF3126AF4182}" type="sibTrans" cxnId="{EE8ADF1C-95B3-994A-ACCA-FFE9724161E1}">
      <dgm:prSet/>
      <dgm:spPr/>
      <dgm:t>
        <a:bodyPr/>
        <a:lstStyle/>
        <a:p>
          <a:endParaRPr lang="ru-RU"/>
        </a:p>
      </dgm:t>
    </dgm:pt>
    <dgm:pt modelId="{A237CEF5-B9F3-5F44-BE95-2B61158E699C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Заметное увеличение доходов бюджетов поселений, направляемых на решение конкретных местных проблем </a:t>
          </a:r>
          <a:endParaRPr lang="ru-RU" dirty="0">
            <a:solidFill>
              <a:srgbClr val="000000"/>
            </a:solidFill>
          </a:endParaRPr>
        </a:p>
      </dgm:t>
    </dgm:pt>
    <dgm:pt modelId="{C24FAE50-D690-B745-893D-0130707B6670}" type="parTrans" cxnId="{E9A4B101-FBC8-F743-8667-7CB6DB3782A5}">
      <dgm:prSet/>
      <dgm:spPr/>
      <dgm:t>
        <a:bodyPr/>
        <a:lstStyle/>
        <a:p>
          <a:endParaRPr lang="ru-RU"/>
        </a:p>
      </dgm:t>
    </dgm:pt>
    <dgm:pt modelId="{6642C87D-7DFD-7A46-A2AA-FE93EEC9B5B3}" type="sibTrans" cxnId="{E9A4B101-FBC8-F743-8667-7CB6DB3782A5}">
      <dgm:prSet/>
      <dgm:spPr/>
      <dgm:t>
        <a:bodyPr/>
        <a:lstStyle/>
        <a:p>
          <a:endParaRPr lang="ru-RU"/>
        </a:p>
      </dgm:t>
    </dgm:pt>
    <dgm:pt modelId="{CCEFD695-BD7A-5E4F-9DB3-1AD2469878C6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Получение относительно быстрых результатов, удовлетворенность населения властью в целом</a:t>
          </a:r>
          <a:endParaRPr lang="ru-RU" dirty="0">
            <a:solidFill>
              <a:srgbClr val="000000"/>
            </a:solidFill>
          </a:endParaRPr>
        </a:p>
      </dgm:t>
    </dgm:pt>
    <dgm:pt modelId="{F42FB17F-547C-2742-A787-93312D25563D}" type="parTrans" cxnId="{0B99C625-C90B-9B4A-9899-5C00584F88A5}">
      <dgm:prSet/>
      <dgm:spPr/>
      <dgm:t>
        <a:bodyPr/>
        <a:lstStyle/>
        <a:p>
          <a:endParaRPr lang="ru-RU"/>
        </a:p>
      </dgm:t>
    </dgm:pt>
    <dgm:pt modelId="{19A538CA-AEA0-C247-9139-73B267780DE9}" type="sibTrans" cxnId="{0B99C625-C90B-9B4A-9899-5C00584F88A5}">
      <dgm:prSet/>
      <dgm:spPr/>
      <dgm:t>
        <a:bodyPr/>
        <a:lstStyle/>
        <a:p>
          <a:endParaRPr lang="ru-RU"/>
        </a:p>
      </dgm:t>
    </dgm:pt>
    <dgm:pt modelId="{FBAE5D14-EB9A-8043-ABE0-D55C380FB464}" type="pres">
      <dgm:prSet presAssocID="{36FEB746-3639-CF40-B6FB-27BB81E0DFB9}" presName="CompostProcess" presStyleCnt="0">
        <dgm:presLayoutVars>
          <dgm:dir/>
          <dgm:resizeHandles val="exact"/>
        </dgm:presLayoutVars>
      </dgm:prSet>
      <dgm:spPr/>
    </dgm:pt>
    <dgm:pt modelId="{44614184-31A7-C344-860F-4B52C6647207}" type="pres">
      <dgm:prSet presAssocID="{36FEB746-3639-CF40-B6FB-27BB81E0DFB9}" presName="arrow" presStyleLbl="bgShp" presStyleIdx="0" presStyleCnt="1" custLinFactNeighborX="-558" custLinFactNeighborY="4364"/>
      <dgm:spPr/>
    </dgm:pt>
    <dgm:pt modelId="{4B0BE29F-70EE-D54E-B3E7-AA1DB5F5CA77}" type="pres">
      <dgm:prSet presAssocID="{36FEB746-3639-CF40-B6FB-27BB81E0DFB9}" presName="linearProcess" presStyleCnt="0"/>
      <dgm:spPr/>
    </dgm:pt>
    <dgm:pt modelId="{49412620-894F-CF43-8252-9F945E587696}" type="pres">
      <dgm:prSet presAssocID="{024D5526-4C87-6942-AF16-AD52736B3AD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EC7F85-D9DE-9641-8301-70DBD64BA911}" type="pres">
      <dgm:prSet presAssocID="{24E3CD0C-968C-6B4C-9578-DF3126AF4182}" presName="sibTrans" presStyleCnt="0"/>
      <dgm:spPr/>
    </dgm:pt>
    <dgm:pt modelId="{6F8B4161-D849-1549-B618-372466423CE8}" type="pres">
      <dgm:prSet presAssocID="{A237CEF5-B9F3-5F44-BE95-2B61158E699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B085D9-1CFC-F74E-AA9C-7DFD740EB31F}" type="pres">
      <dgm:prSet presAssocID="{6642C87D-7DFD-7A46-A2AA-FE93EEC9B5B3}" presName="sibTrans" presStyleCnt="0"/>
      <dgm:spPr/>
    </dgm:pt>
    <dgm:pt modelId="{3B1D85DD-C1A5-C34C-BB58-4F2482B04547}" type="pres">
      <dgm:prSet presAssocID="{CCEFD695-BD7A-5E4F-9DB3-1AD2469878C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13C08E-BBDF-C54B-96B0-F9DB8C4A9DA9}" type="presOf" srcId="{024D5526-4C87-6942-AF16-AD52736B3AD7}" destId="{49412620-894F-CF43-8252-9F945E587696}" srcOrd="0" destOrd="0" presId="urn:microsoft.com/office/officeart/2005/8/layout/hProcess9"/>
    <dgm:cxn modelId="{9DBD73B1-4D5E-414D-A0A6-808AE63AE396}" type="presOf" srcId="{A237CEF5-B9F3-5F44-BE95-2B61158E699C}" destId="{6F8B4161-D849-1549-B618-372466423CE8}" srcOrd="0" destOrd="0" presId="urn:microsoft.com/office/officeart/2005/8/layout/hProcess9"/>
    <dgm:cxn modelId="{E9A4B101-FBC8-F743-8667-7CB6DB3782A5}" srcId="{36FEB746-3639-CF40-B6FB-27BB81E0DFB9}" destId="{A237CEF5-B9F3-5F44-BE95-2B61158E699C}" srcOrd="1" destOrd="0" parTransId="{C24FAE50-D690-B745-893D-0130707B6670}" sibTransId="{6642C87D-7DFD-7A46-A2AA-FE93EEC9B5B3}"/>
    <dgm:cxn modelId="{EE8ADF1C-95B3-994A-ACCA-FFE9724161E1}" srcId="{36FEB746-3639-CF40-B6FB-27BB81E0DFB9}" destId="{024D5526-4C87-6942-AF16-AD52736B3AD7}" srcOrd="0" destOrd="0" parTransId="{7395884D-EF38-E14B-BD77-C5BCB189AA6F}" sibTransId="{24E3CD0C-968C-6B4C-9578-DF3126AF4182}"/>
    <dgm:cxn modelId="{0B99C625-C90B-9B4A-9899-5C00584F88A5}" srcId="{36FEB746-3639-CF40-B6FB-27BB81E0DFB9}" destId="{CCEFD695-BD7A-5E4F-9DB3-1AD2469878C6}" srcOrd="2" destOrd="0" parTransId="{F42FB17F-547C-2742-A787-93312D25563D}" sibTransId="{19A538CA-AEA0-C247-9139-73B267780DE9}"/>
    <dgm:cxn modelId="{F059E746-E786-2E43-BFFE-96E65A792A79}" type="presOf" srcId="{36FEB746-3639-CF40-B6FB-27BB81E0DFB9}" destId="{FBAE5D14-EB9A-8043-ABE0-D55C380FB464}" srcOrd="0" destOrd="0" presId="urn:microsoft.com/office/officeart/2005/8/layout/hProcess9"/>
    <dgm:cxn modelId="{0162AAAE-5D98-B344-9438-DE1419BADE68}" type="presOf" srcId="{CCEFD695-BD7A-5E4F-9DB3-1AD2469878C6}" destId="{3B1D85DD-C1A5-C34C-BB58-4F2482B04547}" srcOrd="0" destOrd="0" presId="urn:microsoft.com/office/officeart/2005/8/layout/hProcess9"/>
    <dgm:cxn modelId="{4FA3313C-03DE-3242-ADAF-A5CABCE6A037}" type="presParOf" srcId="{FBAE5D14-EB9A-8043-ABE0-D55C380FB464}" destId="{44614184-31A7-C344-860F-4B52C6647207}" srcOrd="0" destOrd="0" presId="urn:microsoft.com/office/officeart/2005/8/layout/hProcess9"/>
    <dgm:cxn modelId="{286DE61D-1284-CF44-820A-8C2F36ED2C4C}" type="presParOf" srcId="{FBAE5D14-EB9A-8043-ABE0-D55C380FB464}" destId="{4B0BE29F-70EE-D54E-B3E7-AA1DB5F5CA77}" srcOrd="1" destOrd="0" presId="urn:microsoft.com/office/officeart/2005/8/layout/hProcess9"/>
    <dgm:cxn modelId="{FE138FA8-CDBB-B540-B82F-394EC7003C0B}" type="presParOf" srcId="{4B0BE29F-70EE-D54E-B3E7-AA1DB5F5CA77}" destId="{49412620-894F-CF43-8252-9F945E587696}" srcOrd="0" destOrd="0" presId="urn:microsoft.com/office/officeart/2005/8/layout/hProcess9"/>
    <dgm:cxn modelId="{A3F7800C-B71C-BB4A-86DA-78B817D384A7}" type="presParOf" srcId="{4B0BE29F-70EE-D54E-B3E7-AA1DB5F5CA77}" destId="{96EC7F85-D9DE-9641-8301-70DBD64BA911}" srcOrd="1" destOrd="0" presId="urn:microsoft.com/office/officeart/2005/8/layout/hProcess9"/>
    <dgm:cxn modelId="{05A20118-C906-5B49-A77F-4CB3367F2DB5}" type="presParOf" srcId="{4B0BE29F-70EE-D54E-B3E7-AA1DB5F5CA77}" destId="{6F8B4161-D849-1549-B618-372466423CE8}" srcOrd="2" destOrd="0" presId="urn:microsoft.com/office/officeart/2005/8/layout/hProcess9"/>
    <dgm:cxn modelId="{EB0ACE2B-D9B1-834A-BAEF-8589987C22D5}" type="presParOf" srcId="{4B0BE29F-70EE-D54E-B3E7-AA1DB5F5CA77}" destId="{D1B085D9-1CFC-F74E-AA9C-7DFD740EB31F}" srcOrd="3" destOrd="0" presId="urn:microsoft.com/office/officeart/2005/8/layout/hProcess9"/>
    <dgm:cxn modelId="{D115C770-C8ED-8146-8F43-08D9B64BA640}" type="presParOf" srcId="{4B0BE29F-70EE-D54E-B3E7-AA1DB5F5CA77}" destId="{3B1D85DD-C1A5-C34C-BB58-4F2482B0454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Неподдержка</a:t>
          </a:r>
          <a:r>
            <a:rPr lang="ru-RU" sz="1600" dirty="0" smtClean="0">
              <a:solidFill>
                <a:schemeClr val="tx1"/>
              </a:solidFill>
            </a:rPr>
            <a:t> населением проекта решения</a:t>
          </a:r>
          <a:endParaRPr lang="ru-RU" sz="1600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Предварительная организационная работа с населением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Готовность голосовать и исполнять решение референдума</a:t>
          </a:r>
          <a:endParaRPr lang="ru-RU" dirty="0">
            <a:solidFill>
              <a:srgbClr val="000000"/>
            </a:solidFill>
          </a:endParaRPr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 custScaleY="90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 custScaleY="83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 custScaleY="824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8523F079-0761-3445-8640-FAC55702A199}" type="presOf" srcId="{3C47919E-D5DF-9D4D-9911-024C93E6E8FF}" destId="{C70C4884-FD24-7B40-8D39-4E8B2043D64D}" srcOrd="1" destOrd="0" presId="urn:microsoft.com/office/officeart/2005/8/layout/process1"/>
    <dgm:cxn modelId="{F0FE8592-FEEB-4D4E-93C1-DFB6B607C7DC}" type="presOf" srcId="{F705C640-942B-6742-BBF0-7C722E6387FC}" destId="{62170323-D5F4-254B-B9A5-E849F172EF99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64583CCA-020E-0049-99B9-3574D938FDD5}" type="presOf" srcId="{7404E8DC-6482-DA41-9323-6A208B13158E}" destId="{A7C9CF39-1DFA-2448-928E-BFAF1DC832B2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AB90D17E-0FEA-3A42-85FF-93C3B875ADD1}" type="presOf" srcId="{10B2072B-1F83-D44D-BAF8-6AC359F504D0}" destId="{E6391B73-B2FF-0148-A2D7-38BF33C31CD7}" srcOrd="0" destOrd="0" presId="urn:microsoft.com/office/officeart/2005/8/layout/process1"/>
    <dgm:cxn modelId="{DDFC9FFF-1881-2C4C-82BF-F2986C23DD5F}" type="presOf" srcId="{CB85D762-F44F-4E48-B9ED-636D5129C077}" destId="{3BB9C03B-DB8D-414F-929A-57A2A86F0C8A}" srcOrd="0" destOrd="0" presId="urn:microsoft.com/office/officeart/2005/8/layout/process1"/>
    <dgm:cxn modelId="{3B6E5F2C-A951-8542-A7A4-BEB2521A975B}" type="presOf" srcId="{7404E8DC-6482-DA41-9323-6A208B13158E}" destId="{3AF59FFE-B31F-6840-B4F9-48C4B625BF74}" srcOrd="1" destOrd="0" presId="urn:microsoft.com/office/officeart/2005/8/layout/process1"/>
    <dgm:cxn modelId="{6DACE753-1C28-7C4D-B76B-6625E38D5B3C}" type="presOf" srcId="{3C47919E-D5DF-9D4D-9911-024C93E6E8FF}" destId="{68C78478-B9E5-854D-A727-4CEC220B05D0}" srcOrd="0" destOrd="0" presId="urn:microsoft.com/office/officeart/2005/8/layout/process1"/>
    <dgm:cxn modelId="{BEAA3C61-3C69-F548-A2B0-FD8B7CD65702}" type="presOf" srcId="{51C2F008-BAF3-A946-BABC-FE0009F647A0}" destId="{FF50158B-9E34-2A44-8163-C1C7FD63733F}" srcOrd="0" destOrd="0" presId="urn:microsoft.com/office/officeart/2005/8/layout/process1"/>
    <dgm:cxn modelId="{963CF2DE-6495-E34D-8BB2-AB3350FBE8D1}" type="presParOf" srcId="{E6391B73-B2FF-0148-A2D7-38BF33C31CD7}" destId="{62170323-D5F4-254B-B9A5-E849F172EF99}" srcOrd="0" destOrd="0" presId="urn:microsoft.com/office/officeart/2005/8/layout/process1"/>
    <dgm:cxn modelId="{4D6C311E-2F7A-394B-83C3-BDC0CC97365F}" type="presParOf" srcId="{E6391B73-B2FF-0148-A2D7-38BF33C31CD7}" destId="{A7C9CF39-1DFA-2448-928E-BFAF1DC832B2}" srcOrd="1" destOrd="0" presId="urn:microsoft.com/office/officeart/2005/8/layout/process1"/>
    <dgm:cxn modelId="{0702C75B-D778-A646-9F03-FF02E05F886C}" type="presParOf" srcId="{A7C9CF39-1DFA-2448-928E-BFAF1DC832B2}" destId="{3AF59FFE-B31F-6840-B4F9-48C4B625BF74}" srcOrd="0" destOrd="0" presId="urn:microsoft.com/office/officeart/2005/8/layout/process1"/>
    <dgm:cxn modelId="{0BE5A22B-6E4D-0345-BA4F-25B8775443C4}" type="presParOf" srcId="{E6391B73-B2FF-0148-A2D7-38BF33C31CD7}" destId="{3BB9C03B-DB8D-414F-929A-57A2A86F0C8A}" srcOrd="2" destOrd="0" presId="urn:microsoft.com/office/officeart/2005/8/layout/process1"/>
    <dgm:cxn modelId="{FFF875D6-4183-2747-B059-4CE58F271DF5}" type="presParOf" srcId="{E6391B73-B2FF-0148-A2D7-38BF33C31CD7}" destId="{68C78478-B9E5-854D-A727-4CEC220B05D0}" srcOrd="3" destOrd="0" presId="urn:microsoft.com/office/officeart/2005/8/layout/process1"/>
    <dgm:cxn modelId="{07695793-8737-CB4F-BFDA-BAB2898824AF}" type="presParOf" srcId="{68C78478-B9E5-854D-A727-4CEC220B05D0}" destId="{C70C4884-FD24-7B40-8D39-4E8B2043D64D}" srcOrd="0" destOrd="0" presId="urn:microsoft.com/office/officeart/2005/8/layout/process1"/>
    <dgm:cxn modelId="{4BA1C2CA-5303-AD4A-A35B-F55E436391D3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Превышение суммы, которую граждане готовы заплатить</a:t>
          </a:r>
          <a:endParaRPr lang="ru-RU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Определение умеренного размера платежа</a:t>
          </a:r>
        </a:p>
        <a:p>
          <a:r>
            <a:rPr lang="ru-RU" dirty="0" smtClean="0">
              <a:solidFill>
                <a:srgbClr val="000000"/>
              </a:solidFill>
            </a:rPr>
            <a:t>(100 – 500 руб.)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Быстрый</a:t>
          </a:r>
          <a:r>
            <a:rPr lang="ru-RU" baseline="0" dirty="0" smtClean="0">
              <a:solidFill>
                <a:srgbClr val="000000"/>
              </a:solidFill>
            </a:rPr>
            <a:t> сбор средств и отсутствие жалоб граждан</a:t>
          </a:r>
          <a:endParaRPr lang="ru-RU" dirty="0">
            <a:solidFill>
              <a:srgbClr val="000000"/>
            </a:solidFill>
          </a:endParaRPr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DADE4E-B159-1A42-8F07-6D3BE07E3D2A}" type="presOf" srcId="{51C2F008-BAF3-A946-BABC-FE0009F647A0}" destId="{FF50158B-9E34-2A44-8163-C1C7FD63733F}" srcOrd="0" destOrd="0" presId="urn:microsoft.com/office/officeart/2005/8/layout/process1"/>
    <dgm:cxn modelId="{9D1403CC-E22B-8847-BFCB-18255C5AA03E}" type="presOf" srcId="{10B2072B-1F83-D44D-BAF8-6AC359F504D0}" destId="{E6391B73-B2FF-0148-A2D7-38BF33C31CD7}" srcOrd="0" destOrd="0" presId="urn:microsoft.com/office/officeart/2005/8/layout/process1"/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745280A2-ACBD-1647-A335-1DEF0252B24F}" type="presOf" srcId="{7404E8DC-6482-DA41-9323-6A208B13158E}" destId="{A7C9CF39-1DFA-2448-928E-BFAF1DC832B2}" srcOrd="0" destOrd="0" presId="urn:microsoft.com/office/officeart/2005/8/layout/process1"/>
    <dgm:cxn modelId="{1F4D8A7C-C6F3-AE4D-84C8-B43614C03CC8}" type="presOf" srcId="{3C47919E-D5DF-9D4D-9911-024C93E6E8FF}" destId="{C70C4884-FD24-7B40-8D39-4E8B2043D64D}" srcOrd="1" destOrd="0" presId="urn:microsoft.com/office/officeart/2005/8/layout/process1"/>
    <dgm:cxn modelId="{69DC2980-7F57-E946-A757-04AB4ED2DC95}" type="presOf" srcId="{3C47919E-D5DF-9D4D-9911-024C93E6E8FF}" destId="{68C78478-B9E5-854D-A727-4CEC220B05D0}" srcOrd="0" destOrd="0" presId="urn:microsoft.com/office/officeart/2005/8/layout/process1"/>
    <dgm:cxn modelId="{97B737E9-6580-064A-8F1C-03049EC4FB00}" type="presOf" srcId="{CB85D762-F44F-4E48-B9ED-636D5129C077}" destId="{3BB9C03B-DB8D-414F-929A-57A2A86F0C8A}" srcOrd="0" destOrd="0" presId="urn:microsoft.com/office/officeart/2005/8/layout/process1"/>
    <dgm:cxn modelId="{FFFA7AB3-52D6-C445-94CE-8514FF79E9AC}" type="presOf" srcId="{7404E8DC-6482-DA41-9323-6A208B13158E}" destId="{3AF59FFE-B31F-6840-B4F9-48C4B625BF74}" srcOrd="1" destOrd="0" presId="urn:microsoft.com/office/officeart/2005/8/layout/process1"/>
    <dgm:cxn modelId="{A80BF8CA-54A4-914E-B750-9D24112C0461}" type="presOf" srcId="{F705C640-942B-6742-BBF0-7C722E6387FC}" destId="{62170323-D5F4-254B-B9A5-E849F172EF99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464AAC1E-EE1D-2D44-8836-484F4CB34DC3}" type="presParOf" srcId="{E6391B73-B2FF-0148-A2D7-38BF33C31CD7}" destId="{62170323-D5F4-254B-B9A5-E849F172EF99}" srcOrd="0" destOrd="0" presId="urn:microsoft.com/office/officeart/2005/8/layout/process1"/>
    <dgm:cxn modelId="{BE49F096-AE19-1040-BC31-1DFD35883ACD}" type="presParOf" srcId="{E6391B73-B2FF-0148-A2D7-38BF33C31CD7}" destId="{A7C9CF39-1DFA-2448-928E-BFAF1DC832B2}" srcOrd="1" destOrd="0" presId="urn:microsoft.com/office/officeart/2005/8/layout/process1"/>
    <dgm:cxn modelId="{A3C23532-E152-DA4D-8BFB-1F5E9746B3B5}" type="presParOf" srcId="{A7C9CF39-1DFA-2448-928E-BFAF1DC832B2}" destId="{3AF59FFE-B31F-6840-B4F9-48C4B625BF74}" srcOrd="0" destOrd="0" presId="urn:microsoft.com/office/officeart/2005/8/layout/process1"/>
    <dgm:cxn modelId="{0F83E990-F231-174B-9A3B-7B1588C4CAB1}" type="presParOf" srcId="{E6391B73-B2FF-0148-A2D7-38BF33C31CD7}" destId="{3BB9C03B-DB8D-414F-929A-57A2A86F0C8A}" srcOrd="2" destOrd="0" presId="urn:microsoft.com/office/officeart/2005/8/layout/process1"/>
    <dgm:cxn modelId="{1986A134-733A-E643-B885-6CD12626757A}" type="presParOf" srcId="{E6391B73-B2FF-0148-A2D7-38BF33C31CD7}" destId="{68C78478-B9E5-854D-A727-4CEC220B05D0}" srcOrd="3" destOrd="0" presId="urn:microsoft.com/office/officeart/2005/8/layout/process1"/>
    <dgm:cxn modelId="{3BCEF01E-D2A7-7941-B9DB-0D1A7664CC6A}" type="presParOf" srcId="{68C78478-B9E5-854D-A727-4CEC220B05D0}" destId="{C70C4884-FD24-7B40-8D39-4E8B2043D64D}" srcOrd="0" destOrd="0" presId="urn:microsoft.com/office/officeart/2005/8/layout/process1"/>
    <dgm:cxn modelId="{AD21D16A-17C7-BF4F-A0F6-132598E04561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Несоответствие результата использования средств масштабу референдума</a:t>
          </a:r>
          <a:endParaRPr lang="ru-RU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Малая</a:t>
          </a:r>
          <a:r>
            <a:rPr lang="ru-RU" baseline="0" dirty="0" smtClean="0">
              <a:solidFill>
                <a:srgbClr val="000000"/>
              </a:solidFill>
            </a:rPr>
            <a:t> территория, результат очевиден каждому жителю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Удовлетворенность</a:t>
          </a:r>
          <a:r>
            <a:rPr lang="ru-RU" baseline="0" dirty="0" smtClean="0">
              <a:solidFill>
                <a:srgbClr val="000000"/>
              </a:solidFill>
            </a:rPr>
            <a:t> населения результатом, возможность повтора самообложения</a:t>
          </a:r>
          <a:endParaRPr lang="ru-RU" dirty="0">
            <a:solidFill>
              <a:srgbClr val="000000"/>
            </a:solidFill>
          </a:endParaRPr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5983B2-024B-C544-827B-9B15395CC066}" type="presOf" srcId="{CB85D762-F44F-4E48-B9ED-636D5129C077}" destId="{3BB9C03B-DB8D-414F-929A-57A2A86F0C8A}" srcOrd="0" destOrd="0" presId="urn:microsoft.com/office/officeart/2005/8/layout/process1"/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B2D7F4EC-B5D9-3748-9B4B-7779F0B95C11}" type="presOf" srcId="{7404E8DC-6482-DA41-9323-6A208B13158E}" destId="{A7C9CF39-1DFA-2448-928E-BFAF1DC832B2}" srcOrd="0" destOrd="0" presId="urn:microsoft.com/office/officeart/2005/8/layout/process1"/>
    <dgm:cxn modelId="{3FC83F5F-EFC7-FF48-A1ED-C1E7586AC38F}" type="presOf" srcId="{3C47919E-D5DF-9D4D-9911-024C93E6E8FF}" destId="{68C78478-B9E5-854D-A727-4CEC220B05D0}" srcOrd="0" destOrd="0" presId="urn:microsoft.com/office/officeart/2005/8/layout/process1"/>
    <dgm:cxn modelId="{57A8BA17-2561-E84F-B3CF-AFECD1481A39}" type="presOf" srcId="{3C47919E-D5DF-9D4D-9911-024C93E6E8FF}" destId="{C70C4884-FD24-7B40-8D39-4E8B2043D64D}" srcOrd="1" destOrd="0" presId="urn:microsoft.com/office/officeart/2005/8/layout/process1"/>
    <dgm:cxn modelId="{F234390D-C562-094F-9A1F-9F1765C82741}" type="presOf" srcId="{51C2F008-BAF3-A946-BABC-FE0009F647A0}" destId="{FF50158B-9E34-2A44-8163-C1C7FD63733F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B4052080-BC91-3741-AD2F-319C0B3989A2}" type="presOf" srcId="{7404E8DC-6482-DA41-9323-6A208B13158E}" destId="{3AF59FFE-B31F-6840-B4F9-48C4B625BF74}" srcOrd="1" destOrd="0" presId="urn:microsoft.com/office/officeart/2005/8/layout/process1"/>
    <dgm:cxn modelId="{1200EE57-5134-6943-B6FE-35A782EA1F42}" type="presOf" srcId="{10B2072B-1F83-D44D-BAF8-6AC359F504D0}" destId="{E6391B73-B2FF-0148-A2D7-38BF33C31CD7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6B40FF97-513D-6544-BFC8-45B34EA98C35}" type="presOf" srcId="{F705C640-942B-6742-BBF0-7C722E6387FC}" destId="{62170323-D5F4-254B-B9A5-E849F172EF99}" srcOrd="0" destOrd="0" presId="urn:microsoft.com/office/officeart/2005/8/layout/process1"/>
    <dgm:cxn modelId="{8380474C-0E83-6F4A-AFE0-4968EFE7F084}" type="presParOf" srcId="{E6391B73-B2FF-0148-A2D7-38BF33C31CD7}" destId="{62170323-D5F4-254B-B9A5-E849F172EF99}" srcOrd="0" destOrd="0" presId="urn:microsoft.com/office/officeart/2005/8/layout/process1"/>
    <dgm:cxn modelId="{261DDD71-F03C-C74F-8FC9-8E31E433164D}" type="presParOf" srcId="{E6391B73-B2FF-0148-A2D7-38BF33C31CD7}" destId="{A7C9CF39-1DFA-2448-928E-BFAF1DC832B2}" srcOrd="1" destOrd="0" presId="urn:microsoft.com/office/officeart/2005/8/layout/process1"/>
    <dgm:cxn modelId="{7627AFD1-B199-CA4A-9BBE-4EBE984503B1}" type="presParOf" srcId="{A7C9CF39-1DFA-2448-928E-BFAF1DC832B2}" destId="{3AF59FFE-B31F-6840-B4F9-48C4B625BF74}" srcOrd="0" destOrd="0" presId="urn:microsoft.com/office/officeart/2005/8/layout/process1"/>
    <dgm:cxn modelId="{5E63C349-D00C-0447-9BC3-7A37907676AC}" type="presParOf" srcId="{E6391B73-B2FF-0148-A2D7-38BF33C31CD7}" destId="{3BB9C03B-DB8D-414F-929A-57A2A86F0C8A}" srcOrd="2" destOrd="0" presId="urn:microsoft.com/office/officeart/2005/8/layout/process1"/>
    <dgm:cxn modelId="{63EE3CFA-2C21-454F-B4A0-C28D99C48256}" type="presParOf" srcId="{E6391B73-B2FF-0148-A2D7-38BF33C31CD7}" destId="{68C78478-B9E5-854D-A727-4CEC220B05D0}" srcOrd="3" destOrd="0" presId="urn:microsoft.com/office/officeart/2005/8/layout/process1"/>
    <dgm:cxn modelId="{4085BD36-9B53-9440-9D99-59AF885D6674}" type="presParOf" srcId="{68C78478-B9E5-854D-A727-4CEC220B05D0}" destId="{C70C4884-FD24-7B40-8D39-4E8B2043D64D}" srcOrd="0" destOrd="0" presId="urn:microsoft.com/office/officeart/2005/8/layout/process1"/>
    <dgm:cxn modelId="{041AAC5C-5B36-5244-ACA6-13DD1FD5C118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29831-75D5-5042-9C75-711268A3EB1C}">
      <dsp:nvSpPr>
        <dsp:cNvPr id="0" name=""/>
        <dsp:cNvSpPr/>
      </dsp:nvSpPr>
      <dsp:spPr>
        <a:xfrm rot="2534487">
          <a:off x="2919625" y="2967477"/>
          <a:ext cx="643402" cy="46669"/>
        </a:xfrm>
        <a:custGeom>
          <a:avLst/>
          <a:gdLst/>
          <a:ahLst/>
          <a:cxnLst/>
          <a:rect l="0" t="0" r="0" b="0"/>
          <a:pathLst>
            <a:path>
              <a:moveTo>
                <a:pt x="0" y="23334"/>
              </a:moveTo>
              <a:lnTo>
                <a:pt x="643402" y="233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6F337F-A39D-A544-8C16-41122BA093CA}">
      <dsp:nvSpPr>
        <dsp:cNvPr id="0" name=""/>
        <dsp:cNvSpPr/>
      </dsp:nvSpPr>
      <dsp:spPr>
        <a:xfrm>
          <a:off x="3003165" y="2077245"/>
          <a:ext cx="911175" cy="46669"/>
        </a:xfrm>
        <a:custGeom>
          <a:avLst/>
          <a:gdLst/>
          <a:ahLst/>
          <a:cxnLst/>
          <a:rect l="0" t="0" r="0" b="0"/>
          <a:pathLst>
            <a:path>
              <a:moveTo>
                <a:pt x="0" y="23334"/>
              </a:moveTo>
              <a:lnTo>
                <a:pt x="911175" y="233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59F3F-EA7C-D548-8B0A-2A2F62A21085}">
      <dsp:nvSpPr>
        <dsp:cNvPr id="0" name=""/>
        <dsp:cNvSpPr/>
      </dsp:nvSpPr>
      <dsp:spPr>
        <a:xfrm rot="19056027">
          <a:off x="2922750" y="1192208"/>
          <a:ext cx="614933" cy="46669"/>
        </a:xfrm>
        <a:custGeom>
          <a:avLst/>
          <a:gdLst/>
          <a:ahLst/>
          <a:cxnLst/>
          <a:rect l="0" t="0" r="0" b="0"/>
          <a:pathLst>
            <a:path>
              <a:moveTo>
                <a:pt x="0" y="23334"/>
              </a:moveTo>
              <a:lnTo>
                <a:pt x="614933" y="233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77F3B0-1B71-7149-9919-442C2E29AFC2}">
      <dsp:nvSpPr>
        <dsp:cNvPr id="0" name=""/>
        <dsp:cNvSpPr/>
      </dsp:nvSpPr>
      <dsp:spPr>
        <a:xfrm>
          <a:off x="1200674" y="1040291"/>
          <a:ext cx="2120577" cy="2120577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4D7C57-03EF-A34A-BF2D-779864A4805D}">
      <dsp:nvSpPr>
        <dsp:cNvPr id="0" name=""/>
        <dsp:cNvSpPr/>
      </dsp:nvSpPr>
      <dsp:spPr>
        <a:xfrm>
          <a:off x="3279528" y="1501"/>
          <a:ext cx="1260431" cy="1187115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Референдум</a:t>
          </a:r>
        </a:p>
      </dsp:txBody>
      <dsp:txXfrm>
        <a:off x="3464114" y="175350"/>
        <a:ext cx="891259" cy="839417"/>
      </dsp:txXfrm>
    </dsp:sp>
    <dsp:sp modelId="{4BB5BFE7-7E3B-A64B-9EC3-477FDF47E1F9}">
      <dsp:nvSpPr>
        <dsp:cNvPr id="0" name=""/>
        <dsp:cNvSpPr/>
      </dsp:nvSpPr>
      <dsp:spPr>
        <a:xfrm>
          <a:off x="4567026" y="1501"/>
          <a:ext cx="1890647" cy="1187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Проводится местный референдум  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Решение, принятое на референдуме, обязательно для всех</a:t>
          </a:r>
          <a:endParaRPr lang="ru-RU" sz="1100" kern="1200" dirty="0"/>
        </a:p>
      </dsp:txBody>
      <dsp:txXfrm>
        <a:off x="4567026" y="1501"/>
        <a:ext cx="1890647" cy="1187115"/>
      </dsp:txXfrm>
    </dsp:sp>
    <dsp:sp modelId="{EE89186F-9461-6E46-B9D5-86A8798D4B30}">
      <dsp:nvSpPr>
        <dsp:cNvPr id="0" name=""/>
        <dsp:cNvSpPr/>
      </dsp:nvSpPr>
      <dsp:spPr>
        <a:xfrm>
          <a:off x="3914340" y="1427476"/>
          <a:ext cx="1355659" cy="1346206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Разовый платеж</a:t>
          </a:r>
          <a:endParaRPr lang="ru-RU" sz="1100" kern="1200" dirty="0"/>
        </a:p>
      </dsp:txBody>
      <dsp:txXfrm>
        <a:off x="4112872" y="1624623"/>
        <a:ext cx="958595" cy="951912"/>
      </dsp:txXfrm>
    </dsp:sp>
    <dsp:sp modelId="{A2B3F98F-A779-2A44-BABB-B0A4EAF15148}">
      <dsp:nvSpPr>
        <dsp:cNvPr id="0" name=""/>
        <dsp:cNvSpPr/>
      </dsp:nvSpPr>
      <dsp:spPr>
        <a:xfrm>
          <a:off x="5293093" y="1427476"/>
          <a:ext cx="2033489" cy="134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Одинаковый и однократный для всех платеж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Для отдельных граждан (не более 30% от общего числа жителей) размер платежа может быть уменьшен</a:t>
          </a:r>
          <a:endParaRPr lang="ru-RU" sz="1100" kern="1200" dirty="0"/>
        </a:p>
      </dsp:txBody>
      <dsp:txXfrm>
        <a:off x="5293093" y="1427476"/>
        <a:ext cx="2033489" cy="1346206"/>
      </dsp:txXfrm>
    </dsp:sp>
    <dsp:sp modelId="{9B98AFB4-3637-9346-8289-E46322DC4EF7}">
      <dsp:nvSpPr>
        <dsp:cNvPr id="0" name=""/>
        <dsp:cNvSpPr/>
      </dsp:nvSpPr>
      <dsp:spPr>
        <a:xfrm>
          <a:off x="3325351" y="3012543"/>
          <a:ext cx="1187115" cy="1187115"/>
        </a:xfrm>
        <a:prstGeom prst="ellipse">
          <a:avLst/>
        </a:prstGeom>
        <a:solidFill>
          <a:schemeClr val="accent4">
            <a:lumMod val="5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Целевые платежи</a:t>
          </a:r>
          <a:endParaRPr lang="ru-RU" sz="1100" kern="1200" dirty="0"/>
        </a:p>
      </dsp:txBody>
      <dsp:txXfrm>
        <a:off x="3499200" y="3186392"/>
        <a:ext cx="839417" cy="839417"/>
      </dsp:txXfrm>
    </dsp:sp>
    <dsp:sp modelId="{E6B7A414-CEF9-5242-9E1E-D26EC5D71B49}">
      <dsp:nvSpPr>
        <dsp:cNvPr id="0" name=""/>
        <dsp:cNvSpPr/>
      </dsp:nvSpPr>
      <dsp:spPr>
        <a:xfrm>
          <a:off x="4631178" y="3012543"/>
          <a:ext cx="1780673" cy="1187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Только на решение конкретных вопросов местного значения</a:t>
          </a:r>
          <a:endParaRPr lang="ru-RU" sz="1100" kern="1200" dirty="0"/>
        </a:p>
      </dsp:txBody>
      <dsp:txXfrm>
        <a:off x="4631178" y="3012543"/>
        <a:ext cx="1780673" cy="11871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14184-31A7-C344-860F-4B52C6647207}">
      <dsp:nvSpPr>
        <dsp:cNvPr id="0" name=""/>
        <dsp:cNvSpPr/>
      </dsp:nvSpPr>
      <dsp:spPr>
        <a:xfrm>
          <a:off x="563910" y="0"/>
          <a:ext cx="6822440" cy="279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412620-894F-CF43-8252-9F945E587696}">
      <dsp:nvSpPr>
        <dsp:cNvPr id="0" name=""/>
        <dsp:cNvSpPr/>
      </dsp:nvSpPr>
      <dsp:spPr>
        <a:xfrm>
          <a:off x="271988" y="838199"/>
          <a:ext cx="2407920" cy="111760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Вовлечение средств граждан в развитие территорий, которые не поступили бы в бюджет в виде налогов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326545" y="892756"/>
        <a:ext cx="2298806" cy="1008486"/>
      </dsp:txXfrm>
    </dsp:sp>
    <dsp:sp modelId="{6F8B4161-D849-1549-B618-372466423CE8}">
      <dsp:nvSpPr>
        <dsp:cNvPr id="0" name=""/>
        <dsp:cNvSpPr/>
      </dsp:nvSpPr>
      <dsp:spPr>
        <a:xfrm>
          <a:off x="2809239" y="838199"/>
          <a:ext cx="2407920" cy="111760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Заметное увеличение доходов бюджетов поселений, направляемых на решение конкретных местных проблем 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2863796" y="892756"/>
        <a:ext cx="2298806" cy="1008486"/>
      </dsp:txXfrm>
    </dsp:sp>
    <dsp:sp modelId="{3B1D85DD-C1A5-C34C-BB58-4F2482B04547}">
      <dsp:nvSpPr>
        <dsp:cNvPr id="0" name=""/>
        <dsp:cNvSpPr/>
      </dsp:nvSpPr>
      <dsp:spPr>
        <a:xfrm>
          <a:off x="5346491" y="838199"/>
          <a:ext cx="2407920" cy="11176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Получение относительно быстрых результатов, удовлетворенность населения властью в целом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5401048" y="892756"/>
        <a:ext cx="2298806" cy="10084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259078"/>
          <a:ext cx="1991729" cy="113284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Неподдержка</a:t>
          </a:r>
          <a:r>
            <a:rPr lang="ru-RU" sz="1600" kern="1200" dirty="0" smtClean="0">
              <a:solidFill>
                <a:schemeClr val="tx1"/>
              </a:solidFill>
            </a:rPr>
            <a:t> населением проекта решения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9843" y="292258"/>
        <a:ext cx="1925369" cy="1066482"/>
      </dsp:txXfrm>
    </dsp:sp>
    <dsp:sp modelId="{A7C9CF39-1DFA-2448-928E-BFAF1DC832B2}">
      <dsp:nvSpPr>
        <dsp:cNvPr id="0" name=""/>
        <dsp:cNvSpPr/>
      </dsp:nvSpPr>
      <dsp:spPr>
        <a:xfrm>
          <a:off x="2197566" y="57852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197566" y="67731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303766"/>
          <a:ext cx="1991729" cy="10434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Предварительная организационная работа с населением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825647" y="334328"/>
        <a:ext cx="1930605" cy="982343"/>
      </dsp:txXfrm>
    </dsp:sp>
    <dsp:sp modelId="{68C78478-B9E5-854D-A727-4CEC220B05D0}">
      <dsp:nvSpPr>
        <dsp:cNvPr id="0" name=""/>
        <dsp:cNvSpPr/>
      </dsp:nvSpPr>
      <dsp:spPr>
        <a:xfrm>
          <a:off x="4985987" y="57852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985987" y="67731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309883"/>
          <a:ext cx="1991729" cy="103123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Готовность голосовать и исполнять решение референдума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5613710" y="340087"/>
        <a:ext cx="1931321" cy="9708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Превышение суммы, которую граждане готовы заплатить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43190" y="36527"/>
        <a:ext cx="1918675" cy="1174086"/>
      </dsp:txXfrm>
    </dsp:sp>
    <dsp:sp modelId="{A7C9CF39-1DFA-2448-928E-BFAF1DC832B2}">
      <dsp:nvSpPr>
        <dsp:cNvPr id="0" name=""/>
        <dsp:cNvSpPr/>
      </dsp:nvSpPr>
      <dsp:spPr>
        <a:xfrm>
          <a:off x="2197566" y="37659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197566" y="47538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Определение умеренного размера платежа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(100 – 500 руб.)</a:t>
          </a:r>
          <a:endParaRPr lang="ru-RU" sz="1700" kern="1200" dirty="0">
            <a:solidFill>
              <a:srgbClr val="000000"/>
            </a:solidFill>
          </a:endParaRPr>
        </a:p>
      </dsp:txBody>
      <dsp:txXfrm>
        <a:off x="2831612" y="36527"/>
        <a:ext cx="1918675" cy="1174086"/>
      </dsp:txXfrm>
    </dsp:sp>
    <dsp:sp modelId="{68C78478-B9E5-854D-A727-4CEC220B05D0}">
      <dsp:nvSpPr>
        <dsp:cNvPr id="0" name=""/>
        <dsp:cNvSpPr/>
      </dsp:nvSpPr>
      <dsp:spPr>
        <a:xfrm>
          <a:off x="4985987" y="37659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985987" y="47538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Быстрый</a:t>
          </a:r>
          <a:r>
            <a:rPr lang="ru-RU" sz="1700" kern="1200" baseline="0" dirty="0" smtClean="0">
              <a:solidFill>
                <a:srgbClr val="000000"/>
              </a:solidFill>
            </a:rPr>
            <a:t> сбор средств и отсутствие жалоб граждан</a:t>
          </a:r>
          <a:endParaRPr lang="ru-RU" sz="1700" kern="1200" dirty="0">
            <a:solidFill>
              <a:srgbClr val="000000"/>
            </a:solidFill>
          </a:endParaRPr>
        </a:p>
      </dsp:txBody>
      <dsp:txXfrm>
        <a:off x="5620033" y="36527"/>
        <a:ext cx="1918675" cy="11740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Несоответствие результата использования средств масштабу референдума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49588" y="42925"/>
        <a:ext cx="1905879" cy="1379730"/>
      </dsp:txXfrm>
    </dsp:sp>
    <dsp:sp modelId="{A7C9CF39-1DFA-2448-928E-BFAF1DC832B2}">
      <dsp:nvSpPr>
        <dsp:cNvPr id="0" name=""/>
        <dsp:cNvSpPr/>
      </dsp:nvSpPr>
      <dsp:spPr>
        <a:xfrm>
          <a:off x="2197566" y="48581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197566" y="58460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Малая</a:t>
          </a:r>
          <a:r>
            <a:rPr lang="ru-RU" sz="1500" kern="1200" baseline="0" dirty="0" smtClean="0">
              <a:solidFill>
                <a:srgbClr val="000000"/>
              </a:solidFill>
            </a:rPr>
            <a:t> территория, результат очевиден каждому жителю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838010" y="42925"/>
        <a:ext cx="1905879" cy="1379730"/>
      </dsp:txXfrm>
    </dsp:sp>
    <dsp:sp modelId="{68C78478-B9E5-854D-A727-4CEC220B05D0}">
      <dsp:nvSpPr>
        <dsp:cNvPr id="0" name=""/>
        <dsp:cNvSpPr/>
      </dsp:nvSpPr>
      <dsp:spPr>
        <a:xfrm>
          <a:off x="4985987" y="48581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985987" y="58460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Удовлетворенность</a:t>
          </a:r>
          <a:r>
            <a:rPr lang="ru-RU" sz="1500" kern="1200" baseline="0" dirty="0" smtClean="0">
              <a:solidFill>
                <a:srgbClr val="000000"/>
              </a:solidFill>
            </a:rPr>
            <a:t> населения результатом, возможность повтора самообложения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5626431" y="42925"/>
        <a:ext cx="1905879" cy="1379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30.09.15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30.09.15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4.xml"/><Relationship Id="rId12" Type="http://schemas.openxmlformats.org/officeDocument/2006/relationships/diagramData" Target="../diagrams/data5.xml"/><Relationship Id="rId13" Type="http://schemas.openxmlformats.org/officeDocument/2006/relationships/diagramLayout" Target="../diagrams/layout5.xml"/><Relationship Id="rId14" Type="http://schemas.openxmlformats.org/officeDocument/2006/relationships/diagramQuickStyle" Target="../diagrams/quickStyle5.xml"/><Relationship Id="rId15" Type="http://schemas.openxmlformats.org/officeDocument/2006/relationships/diagramColors" Target="../diagrams/colors5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diagramData" Target="../diagrams/data4.xml"/><Relationship Id="rId8" Type="http://schemas.openxmlformats.org/officeDocument/2006/relationships/diagramLayout" Target="../diagrams/layout4.xml"/><Relationship Id="rId9" Type="http://schemas.openxmlformats.org/officeDocument/2006/relationships/diagramQuickStyle" Target="../diagrams/quickStyle4.xml"/><Relationship Id="rId10" Type="http://schemas.openxmlformats.org/officeDocument/2006/relationships/diagramColors" Target="../diagrams/colors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71111426"/>
              </p:ext>
            </p:extLst>
          </p:nvPr>
        </p:nvGraphicFramePr>
        <p:xfrm>
          <a:off x="640080" y="1879600"/>
          <a:ext cx="8178800" cy="4201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87680" y="1259840"/>
            <a:ext cx="8026400" cy="4165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Самообложение граждан – что это?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7680" y="139700"/>
            <a:ext cx="8138160" cy="11176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1. Проект софинансирования самообложения граждан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8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760" y="599440"/>
            <a:ext cx="80264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Практика самообложения граждан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2480" y="1503680"/>
            <a:ext cx="354584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Опыт Самарской области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26000" y="1503680"/>
            <a:ext cx="399288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Современный опыт других регионов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632960" y="1595120"/>
            <a:ext cx="0" cy="3657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18160" y="2072640"/>
            <a:ext cx="3921760" cy="18084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0000"/>
                </a:solidFill>
              </a:rPr>
              <a:t>с.п</a:t>
            </a:r>
            <a:r>
              <a:rPr lang="ru-RU" sz="1200" dirty="0" smtClean="0">
                <a:solidFill>
                  <a:srgbClr val="000000"/>
                </a:solidFill>
              </a:rPr>
              <a:t>. Авангард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Алексеевский,</a:t>
            </a:r>
          </a:p>
          <a:p>
            <a:pPr marL="171450" indent="-171450">
              <a:buFontTx/>
              <a:buChar char="-"/>
            </a:pPr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0000"/>
                </a:solidFill>
              </a:rPr>
              <a:t>с.п</a:t>
            </a:r>
            <a:r>
              <a:rPr lang="ru-RU" sz="1200" dirty="0" smtClean="0">
                <a:solidFill>
                  <a:srgbClr val="000000"/>
                </a:solidFill>
              </a:rPr>
              <a:t>. Августовка, Большая Черниговка, Восточный, Пензено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Большечерниговский,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0000"/>
                </a:solidFill>
              </a:rPr>
              <a:t>с</a:t>
            </a:r>
            <a:r>
              <a:rPr lang="ru-RU" sz="1200" dirty="0" err="1" smtClean="0">
                <a:solidFill>
                  <a:srgbClr val="000000"/>
                </a:solidFill>
              </a:rPr>
              <a:t>.п</a:t>
            </a:r>
            <a:r>
              <a:rPr lang="ru-RU" sz="1200" dirty="0" smtClean="0">
                <a:solidFill>
                  <a:srgbClr val="000000"/>
                </a:solidFill>
              </a:rPr>
              <a:t>. </a:t>
            </a:r>
            <a:r>
              <a:rPr lang="ru-RU" sz="1200" dirty="0" err="1" smtClean="0">
                <a:solidFill>
                  <a:srgbClr val="000000"/>
                </a:solidFill>
              </a:rPr>
              <a:t>Бариновка</a:t>
            </a:r>
            <a:r>
              <a:rPr lang="ru-RU" sz="1200" dirty="0" smtClean="0">
                <a:solidFill>
                  <a:srgbClr val="000000"/>
                </a:solidFill>
              </a:rPr>
              <a:t>, Богдановка, Дмитриевка, Покровка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Нефтегорский,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0000"/>
                </a:solidFill>
              </a:rPr>
              <a:t>с</a:t>
            </a:r>
            <a:r>
              <a:rPr lang="ru-RU" sz="1200" dirty="0" err="1" smtClean="0">
                <a:solidFill>
                  <a:srgbClr val="000000"/>
                </a:solidFill>
              </a:rPr>
              <a:t>.п</a:t>
            </a:r>
            <a:r>
              <a:rPr lang="ru-RU" sz="1200" dirty="0" smtClean="0">
                <a:solidFill>
                  <a:srgbClr val="000000"/>
                </a:solidFill>
              </a:rPr>
              <a:t>. Красная Поляна, </a:t>
            </a:r>
            <a:r>
              <a:rPr lang="ru-RU" sz="1200" dirty="0" err="1" smtClean="0">
                <a:solidFill>
                  <a:srgbClr val="000000"/>
                </a:solidFill>
              </a:rPr>
              <a:t>Падовка</a:t>
            </a:r>
            <a:r>
              <a:rPr lang="ru-RU" sz="1200" dirty="0" smtClean="0">
                <a:solidFill>
                  <a:srgbClr val="000000"/>
                </a:solidFill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Пестравский  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8160" y="3911600"/>
            <a:ext cx="3921760" cy="772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Местные </a:t>
            </a:r>
            <a:r>
              <a:rPr lang="ru-RU" sz="1200" dirty="0">
                <a:solidFill>
                  <a:srgbClr val="000000"/>
                </a:solidFill>
              </a:rPr>
              <a:t>референдумы, как правило, совмещались </a:t>
            </a:r>
            <a:r>
              <a:rPr lang="ru-RU" sz="1200" dirty="0" smtClean="0">
                <a:solidFill>
                  <a:srgbClr val="000000"/>
                </a:solidFill>
              </a:rPr>
              <a:t>с </a:t>
            </a:r>
            <a:r>
              <a:rPr lang="ru-RU" sz="1200" dirty="0">
                <a:solidFill>
                  <a:srgbClr val="000000"/>
                </a:solidFill>
              </a:rPr>
              <a:t>проводимыми в поселениях выборами органов </a:t>
            </a:r>
            <a:r>
              <a:rPr lang="ru-RU" sz="1200" dirty="0" smtClean="0">
                <a:solidFill>
                  <a:srgbClr val="000000"/>
                </a:solidFill>
              </a:rPr>
              <a:t>власти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18160" y="4704080"/>
            <a:ext cx="3921760" cy="386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 smtClean="0">
                <a:solidFill>
                  <a:srgbClr val="000000"/>
                </a:solidFill>
              </a:rPr>
              <a:t>Софинансирования из областного бюджета </a:t>
            </a:r>
          </a:p>
          <a:p>
            <a:r>
              <a:rPr lang="ru-RU" sz="1200" b="1" u="sng" dirty="0" smtClean="0">
                <a:solidFill>
                  <a:srgbClr val="000000"/>
                </a:solidFill>
              </a:rPr>
              <a:t>не было</a:t>
            </a:r>
            <a:endParaRPr lang="ru-RU" sz="1200" b="1" u="sng" dirty="0">
              <a:solidFill>
                <a:srgbClr val="00000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18160" y="5252720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286000" y="5405120"/>
            <a:ext cx="172720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благоустройство </a:t>
            </a:r>
            <a:r>
              <a:rPr lang="ru-RU" sz="1200" dirty="0">
                <a:solidFill>
                  <a:srgbClr val="000000"/>
                </a:solidFill>
              </a:rPr>
              <a:t>населенных </a:t>
            </a:r>
            <a:r>
              <a:rPr lang="ru-RU" sz="1200" dirty="0" smtClean="0">
                <a:solidFill>
                  <a:srgbClr val="000000"/>
                </a:solidFill>
              </a:rPr>
              <a:t>пунктов, уличное освещение 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203440" y="5405120"/>
            <a:ext cx="119888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содержание мест захоронения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92480" y="5405120"/>
            <a:ext cx="149352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0000"/>
                </a:solidFill>
              </a:rPr>
              <a:t>Направления использования средств самообложения: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013200" y="5405120"/>
            <a:ext cx="140208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</a:t>
            </a:r>
            <a:r>
              <a:rPr lang="ru-RU" sz="1200" dirty="0">
                <a:solidFill>
                  <a:srgbClr val="000000"/>
                </a:solidFill>
              </a:rPr>
              <a:t>р</a:t>
            </a:r>
            <a:r>
              <a:rPr lang="ru-RU" sz="1200" dirty="0" smtClean="0">
                <a:solidFill>
                  <a:srgbClr val="000000"/>
                </a:solidFill>
              </a:rPr>
              <a:t>емонт объектов водоснабжения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415280" y="5405120"/>
            <a:ext cx="178816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содержание сельских памятников культуры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826000" y="2072640"/>
            <a:ext cx="3921760" cy="18084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Республика Татарстан,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Пермский край,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Кировская область,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Ульяновская область,</a:t>
            </a:r>
          </a:p>
          <a:p>
            <a:pPr marL="171450" indent="-171450">
              <a:buFontTx/>
              <a:buChar char="-"/>
            </a:pPr>
            <a:endParaRPr lang="ru-RU" sz="1200" dirty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Томская область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826000" y="3911600"/>
            <a:ext cx="3921760" cy="7721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Местные референдумы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  <a:r>
              <a:rPr lang="ru-RU" sz="1200" dirty="0" smtClean="0">
                <a:solidFill>
                  <a:srgbClr val="000000"/>
                </a:solidFill>
              </a:rPr>
              <a:t>часто проводятся как самостоятельные мероприятия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826000" y="4704080"/>
            <a:ext cx="3921760" cy="386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 smtClean="0">
                <a:solidFill>
                  <a:srgbClr val="000000"/>
                </a:solidFill>
              </a:rPr>
              <a:t>Софинансирование из регионального бюджета</a:t>
            </a:r>
            <a:endParaRPr lang="ru-RU" sz="1200" b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10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760" y="599440"/>
            <a:ext cx="80264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Самообложение граждан – способ привлечения средств граждан и средств регионального бюджета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40" y="2971872"/>
            <a:ext cx="762000" cy="74194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19760" y="1501140"/>
            <a:ext cx="8026400" cy="431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Условная бюджетная обеспеченность на душу населения в регионе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7481" y="2037080"/>
            <a:ext cx="1254279" cy="60706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Кировская область: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20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10" name="Изображение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520" y="2941322"/>
            <a:ext cx="934240" cy="90965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534160" y="2037080"/>
            <a:ext cx="1254279" cy="607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Ульяновская область: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22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12" name="Изображение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407" y="2798078"/>
            <a:ext cx="1257711" cy="122461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940839" y="2037080"/>
            <a:ext cx="1254279" cy="6070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Пермский край:</a:t>
            </a:r>
          </a:p>
          <a:p>
            <a:pPr algn="ctr"/>
            <a:r>
              <a:rPr lang="ru-RU" sz="1200" dirty="0">
                <a:solidFill>
                  <a:srgbClr val="000000"/>
                </a:solidFill>
              </a:rPr>
              <a:t>3</a:t>
            </a:r>
            <a:r>
              <a:rPr lang="ru-RU" sz="1200" dirty="0" smtClean="0">
                <a:solidFill>
                  <a:srgbClr val="000000"/>
                </a:solidFill>
              </a:rPr>
              <a:t>2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052" y="2773012"/>
            <a:ext cx="1451093" cy="1412908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306052" y="2037079"/>
            <a:ext cx="1451093" cy="60706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Самарская область:</a:t>
            </a:r>
          </a:p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3</a:t>
            </a:r>
            <a:r>
              <a:rPr lang="ru-RU" sz="1200" b="1" dirty="0">
                <a:solidFill>
                  <a:srgbClr val="000000"/>
                </a:solidFill>
              </a:rPr>
              <a:t>7</a:t>
            </a:r>
            <a:r>
              <a:rPr lang="ru-RU" sz="1200" b="1" dirty="0" smtClean="0">
                <a:solidFill>
                  <a:srgbClr val="000000"/>
                </a:solidFill>
              </a:rPr>
              <a:t> тыс. руб.</a:t>
            </a:r>
            <a:endParaRPr lang="ru-RU" sz="1200" b="1" dirty="0">
              <a:solidFill>
                <a:srgbClr val="000000"/>
              </a:solidFill>
            </a:endParaRPr>
          </a:p>
        </p:txBody>
      </p:sp>
      <p:pic>
        <p:nvPicPr>
          <p:cNvPr id="16" name="Изображение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7425" y="2773012"/>
            <a:ext cx="1576307" cy="1534827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5882639" y="2037079"/>
            <a:ext cx="1451093" cy="607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Республика Татарстан: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3</a:t>
            </a:r>
            <a:r>
              <a:rPr lang="ru-RU" sz="1200" dirty="0">
                <a:solidFill>
                  <a:srgbClr val="000000"/>
                </a:solidFill>
              </a:rPr>
              <a:t>9</a:t>
            </a:r>
            <a:r>
              <a:rPr lang="ru-RU" sz="1200" dirty="0" smtClean="0">
                <a:solidFill>
                  <a:srgbClr val="000000"/>
                </a:solidFill>
              </a:rPr>
              <a:t>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465812" y="2037079"/>
            <a:ext cx="1576307" cy="607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Томская область: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39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20" name="Изображение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812" y="2803160"/>
            <a:ext cx="1576307" cy="1534827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27761" y="5064760"/>
            <a:ext cx="1254279" cy="60706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Кировская область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534440" y="5064760"/>
            <a:ext cx="1254279" cy="607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Ульяновская область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941119" y="5064760"/>
            <a:ext cx="1254279" cy="6070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Пермский край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306332" y="5064759"/>
            <a:ext cx="1451093" cy="60706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Самарская область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882919" y="5064759"/>
            <a:ext cx="1451093" cy="607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Республика Татарстан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466092" y="5064759"/>
            <a:ext cx="1576307" cy="607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Томская область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19760" y="4498340"/>
            <a:ext cx="8026400" cy="431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Доля софинансирования из регионального бюджета на 1 рубль самообложения граждан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27761" y="4409440"/>
            <a:ext cx="8914358" cy="10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" name="Изображение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8906" y="5788328"/>
            <a:ext cx="524134" cy="771731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2937407" y="5788328"/>
            <a:ext cx="1254279" cy="6070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5 рублей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534160" y="5824220"/>
            <a:ext cx="1254279" cy="571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1 рубль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27481" y="5821680"/>
            <a:ext cx="1254279" cy="5737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1,5 рубля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465812" y="5773086"/>
            <a:ext cx="1576307" cy="6223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3 рубля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882919" y="5788326"/>
            <a:ext cx="1451093" cy="607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4 рубля</a:t>
            </a:r>
          </a:p>
        </p:txBody>
      </p:sp>
    </p:spTree>
    <p:extLst>
      <p:ext uri="{BB962C8B-B14F-4D97-AF65-F5344CB8AC3E}">
        <p14:creationId xmlns:p14="http://schemas.microsoft.com/office/powerpoint/2010/main" val="365220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760" y="599440"/>
            <a:ext cx="80264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Преимущества самообложения с софинансированием из регионального бюджета и масштабы применения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5280" y="1483360"/>
            <a:ext cx="354584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ПРЕИМУЩЕСТВА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11915137"/>
              </p:ext>
            </p:extLst>
          </p:nvPr>
        </p:nvGraphicFramePr>
        <p:xfrm>
          <a:off x="619760" y="1361440"/>
          <a:ext cx="8026400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9760" y="4318000"/>
            <a:ext cx="80264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Масштабы применения софинансирования из регионального бюджета самообложения граждан на примере Кировской области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690880" y="4297680"/>
            <a:ext cx="7762240" cy="10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19760" y="4892040"/>
            <a:ext cx="7955280" cy="163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При доле софинансирования из регионального бюджета  в 1,5 рубля на 1 рубль от граждан и при самой низкой условной бюджетной обеспеченности на душу населения</a:t>
            </a:r>
            <a:endParaRPr lang="ru-RU" sz="1400" dirty="0">
              <a:solidFill>
                <a:srgbClr val="00000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в 2014 году: </a:t>
            </a:r>
          </a:p>
          <a:p>
            <a:pPr algn="ctr"/>
            <a:r>
              <a:rPr lang="ru-RU" sz="1400" b="1" u="sng" dirty="0" smtClean="0">
                <a:solidFill>
                  <a:srgbClr val="000000"/>
                </a:solidFill>
              </a:rPr>
              <a:t>в 94 поселениях 23 муниципальных районов Кировской области были проведены референдумы</a:t>
            </a:r>
          </a:p>
          <a:p>
            <a:pPr algn="ctr"/>
            <a:r>
              <a:rPr lang="ru-RU" sz="1400" b="1" u="sng" dirty="0" smtClean="0">
                <a:solidFill>
                  <a:srgbClr val="000000"/>
                </a:solidFill>
              </a:rPr>
              <a:t>- максимальная сумма софинансирования из бюджета Кировской области в отношении одного поселения составила более 1 млн. рублей   </a:t>
            </a:r>
            <a:endParaRPr lang="ru-RU" sz="1400" b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05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300" y="599440"/>
            <a:ext cx="81661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Самообложение: риски и борьба с ними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6600" y="1727200"/>
            <a:ext cx="2184400" cy="48133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17900" y="1732280"/>
            <a:ext cx="2197100" cy="48082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73800" y="1750060"/>
            <a:ext cx="2247900" cy="479044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132729664"/>
              </p:ext>
            </p:extLst>
          </p:nvPr>
        </p:nvGraphicFramePr>
        <p:xfrm>
          <a:off x="848360" y="3411220"/>
          <a:ext cx="75819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48360" y="1752600"/>
            <a:ext cx="19304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РИСКИ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17900" y="1750060"/>
            <a:ext cx="22479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МЕТОДЫ БОРЬБЫ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73800" y="1737360"/>
            <a:ext cx="22479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ЭФФЕКТЫ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756494917"/>
              </p:ext>
            </p:extLst>
          </p:nvPr>
        </p:nvGraphicFramePr>
        <p:xfrm>
          <a:off x="835660" y="2260600"/>
          <a:ext cx="7581900" cy="1247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070327340"/>
              </p:ext>
            </p:extLst>
          </p:nvPr>
        </p:nvGraphicFramePr>
        <p:xfrm>
          <a:off x="835660" y="4922520"/>
          <a:ext cx="7581900" cy="1465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23435135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300</TotalTime>
  <Words>471</Words>
  <Application>Microsoft Macintosh PowerPoint</Application>
  <PresentationFormat>Экран (4:3)</PresentationFormat>
  <Paragraphs>90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Рм22</dc:creator>
  <cp:lastModifiedBy>Рм22</cp:lastModifiedBy>
  <cp:revision>76</cp:revision>
  <cp:lastPrinted>2015-09-24T07:39:59Z</cp:lastPrinted>
  <dcterms:created xsi:type="dcterms:W3CDTF">2015-08-12T07:06:50Z</dcterms:created>
  <dcterms:modified xsi:type="dcterms:W3CDTF">2015-09-30T14:06:48Z</dcterms:modified>
</cp:coreProperties>
</file>